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31"/>
  </p:notesMasterIdLst>
  <p:handoutMasterIdLst>
    <p:handoutMasterId r:id="rId32"/>
  </p:handoutMasterIdLst>
  <p:sldIdLst>
    <p:sldId id="257" r:id="rId3"/>
    <p:sldId id="289" r:id="rId4"/>
    <p:sldId id="290" r:id="rId5"/>
    <p:sldId id="296" r:id="rId6"/>
    <p:sldId id="291" r:id="rId7"/>
    <p:sldId id="297" r:id="rId8"/>
    <p:sldId id="305" r:id="rId9"/>
    <p:sldId id="304" r:id="rId10"/>
    <p:sldId id="272" r:id="rId11"/>
    <p:sldId id="273" r:id="rId12"/>
    <p:sldId id="292" r:id="rId13"/>
    <p:sldId id="282" r:id="rId14"/>
    <p:sldId id="283" r:id="rId15"/>
    <p:sldId id="284" r:id="rId16"/>
    <p:sldId id="288" r:id="rId17"/>
    <p:sldId id="285" r:id="rId18"/>
    <p:sldId id="287" r:id="rId19"/>
    <p:sldId id="294" r:id="rId20"/>
    <p:sldId id="293" r:id="rId21"/>
    <p:sldId id="276" r:id="rId22"/>
    <p:sldId id="298" r:id="rId23"/>
    <p:sldId id="299" r:id="rId24"/>
    <p:sldId id="300" r:id="rId25"/>
    <p:sldId id="302" r:id="rId26"/>
    <p:sldId id="301" r:id="rId27"/>
    <p:sldId id="270" r:id="rId28"/>
    <p:sldId id="303" r:id="rId29"/>
    <p:sldId id="295" r:id="rId30"/>
  </p:sldIdLst>
  <p:sldSz cx="9144000" cy="6858000" type="screen4x3"/>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5"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77601" autoAdjust="0"/>
  </p:normalViewPr>
  <p:slideViewPr>
    <p:cSldViewPr>
      <p:cViewPr varScale="1">
        <p:scale>
          <a:sx n="48" d="100"/>
          <a:sy n="48" d="100"/>
        </p:scale>
        <p:origin x="1660" y="40"/>
      </p:cViewPr>
      <p:guideLst>
        <p:guide orient="horz" pos="2160"/>
        <p:guide pos="2880"/>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5B4EDC-59C0-49C7-8ADA-5A781B329E02}" type="datetimeFigureOut">
              <a:rPr lang="en-US"/>
              <a:t>10/9/2015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8D46A-B586-417D-BFBD-8C8FE0AAF762}" type="datetimeFigureOut">
              <a:rPr lang="en-US"/>
              <a:t>10/9/2015</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everyone!</a:t>
            </a:r>
            <a:r>
              <a:rPr lang="en-US" baseline="0" dirty="0" smtClean="0"/>
              <a:t> My name is Alan P. Barber. I’m a software developer from Columbus, Ohio. I’ve been programming professionally for a decade now. I currently work for a company called Improving Enterprises where I work as a consultant. I’m also the President of the Central Ohio </a:t>
            </a:r>
            <a:r>
              <a:rPr lang="en-US" baseline="0" dirty="0" err="1" smtClean="0"/>
              <a:t>.Net</a:t>
            </a:r>
            <a:r>
              <a:rPr lang="en-US" baseline="0" dirty="0" smtClean="0"/>
              <a:t> Developers Group. So, I’m here today to talk to you about two factor authentication.</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1</a:t>
            </a:fld>
            <a:endParaRPr lang="en-US"/>
          </a:p>
        </p:txBody>
      </p:sp>
    </p:spTree>
    <p:extLst>
      <p:ext uri="{BB962C8B-B14F-4D97-AF65-F5344CB8AC3E}">
        <p14:creationId xmlns:p14="http://schemas.microsoft.com/office/powerpoint/2010/main" val="2539362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Two Factor Authentication helps mitigate the damage that can be done by finding out a persons username and password. </a:t>
            </a:r>
          </a:p>
          <a:p>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10</a:t>
            </a:fld>
            <a:endParaRPr lang="en-US"/>
          </a:p>
        </p:txBody>
      </p:sp>
    </p:spTree>
    <p:extLst>
      <p:ext uri="{BB962C8B-B14F-4D97-AF65-F5344CB8AC3E}">
        <p14:creationId xmlns:p14="http://schemas.microsoft.com/office/powerpoint/2010/main" val="1843460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common methods to</a:t>
            </a:r>
            <a:r>
              <a:rPr lang="en-US" baseline="0" dirty="0" smtClean="0"/>
              <a:t> prove identity.</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11</a:t>
            </a:fld>
            <a:endParaRPr lang="en-US"/>
          </a:p>
        </p:txBody>
      </p:sp>
    </p:spTree>
    <p:extLst>
      <p:ext uri="{BB962C8B-B14F-4D97-AF65-F5344CB8AC3E}">
        <p14:creationId xmlns:p14="http://schemas.microsoft.com/office/powerpoint/2010/main" val="195028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Email is probably</a:t>
            </a:r>
            <a:r>
              <a:rPr lang="en-US" baseline="0" dirty="0" smtClean="0"/>
              <a:t> the easiest way to implement 2FA. You probably already know the users email so there’s no real setup. You just email them a login </a:t>
            </a:r>
            <a:r>
              <a:rPr lang="en-US" baseline="0" dirty="0" smtClean="0"/>
              <a:t>code. </a:t>
            </a:r>
            <a:r>
              <a:rPr lang="en-US" baseline="0" dirty="0" smtClean="0"/>
              <a:t>Problems arise with slow mail service making users wait, spam filters blocking the message, etc. Also, it’s not very secure, there have been reports of dedicated hackers hacking peoples email services to get the login codes.</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12</a:t>
            </a:fld>
            <a:endParaRPr lang="en-US"/>
          </a:p>
        </p:txBody>
      </p:sp>
    </p:spTree>
    <p:extLst>
      <p:ext uri="{BB962C8B-B14F-4D97-AF65-F5344CB8AC3E}">
        <p14:creationId xmlns:p14="http://schemas.microsoft.com/office/powerpoint/2010/main" val="2340756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SMS is a very common method for implemented 2FA. It’s fairly</a:t>
            </a:r>
            <a:r>
              <a:rPr lang="en-US" baseline="0" dirty="0" smtClean="0"/>
              <a:t> secure since it’s going to be hard for a hacker to gain access to your phone to capture a SMS message. Similar to email you do run into issues with slow SMS services. Worse still it’s broken if you have no cell signal, such as when out of the country. There is also a cost for your service to send SMS via a gateway service and end users may have to pay a fee for receiving SMS messages.</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13</a:t>
            </a:fld>
            <a:endParaRPr lang="en-US"/>
          </a:p>
        </p:txBody>
      </p:sp>
    </p:spTree>
    <p:extLst>
      <p:ext uri="{BB962C8B-B14F-4D97-AF65-F5344CB8AC3E}">
        <p14:creationId xmlns:p14="http://schemas.microsoft.com/office/powerpoint/2010/main" val="1324957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styles of phone</a:t>
            </a:r>
            <a:r>
              <a:rPr lang="en-US" baseline="0" dirty="0" smtClean="0"/>
              <a:t> callback utilized. First is audio recording of the passcode for you to enter on the screen. The second is a simpler method that asks you to press a key to authorize.</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14</a:t>
            </a:fld>
            <a:endParaRPr lang="en-US"/>
          </a:p>
        </p:txBody>
      </p:sp>
    </p:spTree>
    <p:extLst>
      <p:ext uri="{BB962C8B-B14F-4D97-AF65-F5344CB8AC3E}">
        <p14:creationId xmlns:p14="http://schemas.microsoft.com/office/powerpoint/2010/main" val="3689932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time based, counter based (click a button) or challenge response (enter an input on device, it gives you a password to type in). Requires running a management server to track devices and authenticate devices.</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15</a:t>
            </a:fld>
            <a:endParaRPr lang="en-US"/>
          </a:p>
        </p:txBody>
      </p:sp>
    </p:spTree>
    <p:extLst>
      <p:ext uri="{BB962C8B-B14F-4D97-AF65-F5344CB8AC3E}">
        <p14:creationId xmlns:p14="http://schemas.microsoft.com/office/powerpoint/2010/main" val="2488381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U2F</a:t>
            </a:r>
            <a:r>
              <a:rPr lang="en-US" baseline="0" dirty="0" smtClean="0"/>
              <a:t> was created by FIDO Alliance (Fast Identity Online). Currently only supported on Chrome but Firefox and IE edge are coming. Contains a small system on a chip with a unique code that performs computations using public/private </a:t>
            </a:r>
            <a:r>
              <a:rPr lang="en-US" baseline="0" dirty="0" err="1" smtClean="0"/>
              <a:t>keypair</a:t>
            </a:r>
            <a:r>
              <a:rPr lang="en-US" baseline="0" dirty="0" smtClean="0"/>
              <a:t> to identify you. </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16</a:t>
            </a:fld>
            <a:endParaRPr lang="en-US"/>
          </a:p>
        </p:txBody>
      </p:sp>
    </p:spTree>
    <p:extLst>
      <p:ext uri="{BB962C8B-B14F-4D97-AF65-F5344CB8AC3E}">
        <p14:creationId xmlns:p14="http://schemas.microsoft.com/office/powerpoint/2010/main" val="968138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software solution, often called soft tokens) that uses a open standard to compute One Time Passwords.</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17</a:t>
            </a:fld>
            <a:endParaRPr lang="en-US"/>
          </a:p>
        </p:txBody>
      </p:sp>
    </p:spTree>
    <p:extLst>
      <p:ext uri="{BB962C8B-B14F-4D97-AF65-F5344CB8AC3E}">
        <p14:creationId xmlns:p14="http://schemas.microsoft.com/office/powerpoint/2010/main" val="2129408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pay</a:t>
            </a:r>
            <a:r>
              <a:rPr lang="en-US" baseline="0" dirty="0" smtClean="0"/>
              <a:t> services out there to help you implement without having to do the hard work yourself.</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18</a:t>
            </a:fld>
            <a:endParaRPr lang="en-US" dirty="0"/>
          </a:p>
        </p:txBody>
      </p:sp>
    </p:spTree>
    <p:extLst>
      <p:ext uri="{BB962C8B-B14F-4D97-AF65-F5344CB8AC3E}">
        <p14:creationId xmlns:p14="http://schemas.microsoft.com/office/powerpoint/2010/main" val="2808618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a quick demo to</a:t>
            </a:r>
            <a:r>
              <a:rPr lang="en-US" baseline="0" dirty="0" smtClean="0"/>
              <a:t> see how easy it is to add 2FA to an ASP.Net MVC </a:t>
            </a:r>
            <a:r>
              <a:rPr lang="en-US" baseline="0" dirty="0" err="1" smtClean="0"/>
              <a:t>webapp</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19</a:t>
            </a:fld>
            <a:endParaRPr lang="en-US" dirty="0"/>
          </a:p>
        </p:txBody>
      </p:sp>
    </p:spTree>
    <p:extLst>
      <p:ext uri="{BB962C8B-B14F-4D97-AF65-F5344CB8AC3E}">
        <p14:creationId xmlns:p14="http://schemas.microsoft.com/office/powerpoint/2010/main" val="382015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tell you a little story about</a:t>
            </a:r>
            <a:r>
              <a:rPr lang="en-US" baseline="0" dirty="0" smtClean="0"/>
              <a:t> Bob…</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2</a:t>
            </a:fld>
            <a:endParaRPr lang="en-US"/>
          </a:p>
        </p:txBody>
      </p:sp>
    </p:spTree>
    <p:extLst>
      <p:ext uri="{BB962C8B-B14F-4D97-AF65-F5344CB8AC3E}">
        <p14:creationId xmlns:p14="http://schemas.microsoft.com/office/powerpoint/2010/main" val="2914661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20</a:t>
            </a:fld>
            <a:endParaRPr lang="en-US"/>
          </a:p>
        </p:txBody>
      </p:sp>
    </p:spTree>
    <p:extLst>
      <p:ext uri="{BB962C8B-B14F-4D97-AF65-F5344CB8AC3E}">
        <p14:creationId xmlns:p14="http://schemas.microsoft.com/office/powerpoint/2010/main" val="922035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are generated password that are used once and automatically changed </a:t>
            </a:r>
            <a:r>
              <a:rPr lang="en-US" baseline="0" dirty="0" smtClean="0"/>
              <a:t>for each use. Both are open standards. HMAC </a:t>
            </a:r>
            <a:r>
              <a:rPr lang="en-US" baseline="0" dirty="0" smtClean="0"/>
              <a:t>stands for </a:t>
            </a:r>
            <a:r>
              <a:rPr lang="en-US" sz="1600" b="0" i="0" kern="1200" dirty="0" smtClean="0">
                <a:solidFill>
                  <a:schemeClr val="tx1"/>
                </a:solidFill>
                <a:effectLst/>
                <a:latin typeface="+mn-lt"/>
                <a:ea typeface="+mn-ea"/>
                <a:cs typeface="+mn-cs"/>
              </a:rPr>
              <a:t>hash message authentication code</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21</a:t>
            </a:fld>
            <a:endParaRPr lang="en-US"/>
          </a:p>
        </p:txBody>
      </p:sp>
    </p:spTree>
    <p:extLst>
      <p:ext uri="{BB962C8B-B14F-4D97-AF65-F5344CB8AC3E}">
        <p14:creationId xmlns:p14="http://schemas.microsoft.com/office/powerpoint/2010/main" val="634589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RFC 4226 for detailed</a:t>
            </a:r>
            <a:r>
              <a:rPr lang="en-US" baseline="0" dirty="0" smtClean="0"/>
              <a:t> specs: https://www.ietf.org/rfc/rfc4226.txt</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22</a:t>
            </a:fld>
            <a:endParaRPr lang="en-US"/>
          </a:p>
        </p:txBody>
      </p:sp>
    </p:spTree>
    <p:extLst>
      <p:ext uri="{BB962C8B-B14F-4D97-AF65-F5344CB8AC3E}">
        <p14:creationId xmlns:p14="http://schemas.microsoft.com/office/powerpoint/2010/main" val="2521592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RFC 6238 for detailed specs: https://www.ietf.org/rfc/rfc6238.txt</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23</a:t>
            </a:fld>
            <a:endParaRPr lang="en-US"/>
          </a:p>
        </p:txBody>
      </p:sp>
    </p:spTree>
    <p:extLst>
      <p:ext uri="{BB962C8B-B14F-4D97-AF65-F5344CB8AC3E}">
        <p14:creationId xmlns:p14="http://schemas.microsoft.com/office/powerpoint/2010/main" val="1492210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different OTP based apps for all the major mobile</a:t>
            </a:r>
            <a:r>
              <a:rPr lang="en-US" baseline="0" dirty="0" smtClean="0"/>
              <a:t> phone platforms. Some are free, some cost money. Some are very simple like Google’s and Microsoft’s authenticator apps while others like </a:t>
            </a:r>
            <a:r>
              <a:rPr lang="en-US" baseline="0" dirty="0" err="1" smtClean="0"/>
              <a:t>Authy</a:t>
            </a:r>
            <a:r>
              <a:rPr lang="en-US" baseline="0" dirty="0" smtClean="0"/>
              <a:t> add extra features and include cloud backups and sync across devices.</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24</a:t>
            </a:fld>
            <a:endParaRPr lang="en-US"/>
          </a:p>
        </p:txBody>
      </p:sp>
    </p:spTree>
    <p:extLst>
      <p:ext uri="{BB962C8B-B14F-4D97-AF65-F5344CB8AC3E}">
        <p14:creationId xmlns:p14="http://schemas.microsoft.com/office/powerpoint/2010/main" val="3426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see</a:t>
            </a:r>
            <a:r>
              <a:rPr lang="en-US" baseline="0" dirty="0" smtClean="0"/>
              <a:t> how one time passwords work…</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25</a:t>
            </a:fld>
            <a:endParaRPr lang="en-US" dirty="0"/>
          </a:p>
        </p:txBody>
      </p:sp>
    </p:spTree>
    <p:extLst>
      <p:ext uri="{BB962C8B-B14F-4D97-AF65-F5344CB8AC3E}">
        <p14:creationId xmlns:p14="http://schemas.microsoft.com/office/powerpoint/2010/main" val="118871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26</a:t>
            </a:fld>
            <a:endParaRPr lang="en-US"/>
          </a:p>
        </p:txBody>
      </p:sp>
    </p:spTree>
    <p:extLst>
      <p:ext uri="{BB962C8B-B14F-4D97-AF65-F5344CB8AC3E}">
        <p14:creationId xmlns:p14="http://schemas.microsoft.com/office/powerpoint/2010/main" val="3246365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your</a:t>
            </a:r>
            <a:r>
              <a:rPr lang="en-US" baseline="0" dirty="0" smtClean="0"/>
              <a:t> time, hopefully you learned something new. I have a blog that I occasionally post stuff too and if you have any questions you can contact me via email or twitter. </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27</a:t>
            </a:fld>
            <a:endParaRPr lang="en-US"/>
          </a:p>
        </p:txBody>
      </p:sp>
    </p:spTree>
    <p:extLst>
      <p:ext uri="{BB962C8B-B14F-4D97-AF65-F5344CB8AC3E}">
        <p14:creationId xmlns:p14="http://schemas.microsoft.com/office/powerpoint/2010/main" val="1171094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you have any questions?</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28</a:t>
            </a:fld>
            <a:endParaRPr lang="en-US"/>
          </a:p>
        </p:txBody>
      </p:sp>
    </p:spTree>
    <p:extLst>
      <p:ext uri="{BB962C8B-B14F-4D97-AF65-F5344CB8AC3E}">
        <p14:creationId xmlns:p14="http://schemas.microsoft.com/office/powerpoint/2010/main" val="2109470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t>
            </a:r>
            <a:r>
              <a:rPr lang="en-US" baseline="0" dirty="0" smtClean="0"/>
              <a:t> maybe that’s a misnomer…I just wanted to use the title in a slide.</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3</a:t>
            </a:fld>
            <a:endParaRPr lang="en-US"/>
          </a:p>
        </p:txBody>
      </p:sp>
    </p:spTree>
    <p:extLst>
      <p:ext uri="{BB962C8B-B14F-4D97-AF65-F5344CB8AC3E}">
        <p14:creationId xmlns:p14="http://schemas.microsoft.com/office/powerpoint/2010/main" val="3835396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the real moral of the story? Passwords</a:t>
            </a:r>
            <a:r>
              <a:rPr lang="en-US" baseline="0" dirty="0" smtClean="0"/>
              <a:t> aren’t secure and you cannot rely on them to prove the identity of a user.</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4</a:t>
            </a:fld>
            <a:endParaRPr lang="en-US"/>
          </a:p>
        </p:txBody>
      </p:sp>
    </p:spTree>
    <p:extLst>
      <p:ext uri="{BB962C8B-B14F-4D97-AF65-F5344CB8AC3E}">
        <p14:creationId xmlns:p14="http://schemas.microsoft.com/office/powerpoint/2010/main" val="547910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bottom line is that, there is a good chance that a user’s password is going to end up being exposed at some point.</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5</a:t>
            </a:fld>
            <a:endParaRPr lang="en-US"/>
          </a:p>
        </p:txBody>
      </p:sp>
    </p:spTree>
    <p:extLst>
      <p:ext uri="{BB962C8B-B14F-4D97-AF65-F5344CB8AC3E}">
        <p14:creationId xmlns:p14="http://schemas.microsoft.com/office/powerpoint/2010/main" val="1787998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Hopefully, I’ve convinced you not</a:t>
            </a:r>
            <a:r>
              <a:rPr lang="en-US" baseline="0" dirty="0" smtClean="0"/>
              <a:t> to trust passwords and that you need something more</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6</a:t>
            </a:fld>
            <a:endParaRPr lang="en-US"/>
          </a:p>
        </p:txBody>
      </p:sp>
    </p:spTree>
    <p:extLst>
      <p:ext uri="{BB962C8B-B14F-4D97-AF65-F5344CB8AC3E}">
        <p14:creationId xmlns:p14="http://schemas.microsoft.com/office/powerpoint/2010/main" val="283928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simple enough but how do we do that?</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7</a:t>
            </a:fld>
            <a:endParaRPr lang="en-US"/>
          </a:p>
        </p:txBody>
      </p:sp>
    </p:spTree>
    <p:extLst>
      <p:ext uri="{BB962C8B-B14F-4D97-AF65-F5344CB8AC3E}">
        <p14:creationId xmlns:p14="http://schemas.microsoft.com/office/powerpoint/2010/main" val="3691898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get</a:t>
            </a:r>
            <a:r>
              <a:rPr lang="en-US" baseline="0" dirty="0" smtClean="0"/>
              <a:t> into 2FA lets first take a quick step back and talk about multi factor authentication in general. What is MFA?</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8</a:t>
            </a:fld>
            <a:endParaRPr lang="en-US"/>
          </a:p>
        </p:txBody>
      </p:sp>
    </p:spTree>
    <p:extLst>
      <p:ext uri="{BB962C8B-B14F-4D97-AF65-F5344CB8AC3E}">
        <p14:creationId xmlns:p14="http://schemas.microsoft.com/office/powerpoint/2010/main" val="3437440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username and password just aren’t good enough to prove the identity of person</a:t>
            </a:r>
            <a:r>
              <a:rPr lang="en-US" baseline="0" dirty="0" smtClean="0"/>
              <a:t> logging onto a system. Two Factor Authentication adds the requirement of having a physical object that the user possesses to aid in the proof of their identity. </a:t>
            </a:r>
          </a:p>
          <a:p>
            <a:endParaRPr lang="en-US" baseline="0" dirty="0" smtClean="0"/>
          </a:p>
          <a:p>
            <a:r>
              <a:rPr lang="en-US" baseline="0" dirty="0" smtClean="0"/>
              <a:t>We will be focusing on mobile phone software based authentication but there are also hardware devices out there designed by companies like RSA.</a:t>
            </a:r>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9</a:t>
            </a:fld>
            <a:endParaRPr lang="en-US"/>
          </a:p>
        </p:txBody>
      </p:sp>
    </p:spTree>
    <p:extLst>
      <p:ext uri="{BB962C8B-B14F-4D97-AF65-F5344CB8AC3E}">
        <p14:creationId xmlns:p14="http://schemas.microsoft.com/office/powerpoint/2010/main" val="4040048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 name="diagonals"/>
          <p:cNvGrpSpPr/>
          <p:nvPr/>
        </p:nvGrpSpPr>
        <p:grpSpPr>
          <a:xfrm>
            <a:off x="5638801" y="4145282"/>
            <a:ext cx="3515503" cy="2731407"/>
            <a:chOff x="5638800" y="3108960"/>
            <a:chExt cx="3515503" cy="2048555"/>
          </a:xfrm>
        </p:grpSpPr>
        <p:cxnSp>
          <p:nvCxnSpPr>
            <p:cNvPr id="14" name="Straight Connector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bottom lines"/>
          <p:cNvGrpSpPr/>
          <p:nvPr/>
        </p:nvGrpSpPr>
        <p:grpSpPr>
          <a:xfrm>
            <a:off x="-6689" y="6057150"/>
            <a:ext cx="4125119" cy="820207"/>
            <a:chOff x="-6689" y="4553748"/>
            <a:chExt cx="4125119" cy="615155"/>
          </a:xfrm>
        </p:grpSpPr>
        <p:sp>
          <p:nvSpPr>
            <p:cNvPr id="9" name="Freeform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10" name="Freeform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11" name="Freeform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grpSp>
      <p:sp>
        <p:nvSpPr>
          <p:cNvPr id="2" name="Title 1"/>
          <p:cNvSpPr>
            <a:spLocks noGrp="1"/>
          </p:cNvSpPr>
          <p:nvPr>
            <p:ph type="ctrTitle"/>
          </p:nvPr>
        </p:nvSpPr>
        <p:spPr>
          <a:xfrm>
            <a:off x="1219200" y="584201"/>
            <a:ext cx="6553200" cy="2000251"/>
          </a:xfrm>
        </p:spPr>
        <p:txBody>
          <a:bodyPr>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219200" y="2616200"/>
            <a:ext cx="6553200" cy="1752600"/>
          </a:xfrm>
        </p:spPr>
        <p:txBody>
          <a:bodyPr>
            <a:normAutofit/>
          </a:bodyPr>
          <a:lstStyle>
            <a:lvl1pPr marL="0" indent="0" algn="l">
              <a:spcBef>
                <a:spcPts val="0"/>
              </a:spcBef>
              <a:buNone/>
              <a:defRPr sz="2800" cap="all" spc="200" baseline="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
        <p:nvSpPr>
          <p:cNvPr id="22" name="Date Placeholder 21"/>
          <p:cNvSpPr>
            <a:spLocks noGrp="1"/>
          </p:cNvSpPr>
          <p:nvPr>
            <p:ph type="dt" sz="half" idx="10"/>
          </p:nvPr>
        </p:nvSpPr>
        <p:spPr/>
        <p:txBody>
          <a:bodyPr/>
          <a:lstStyle/>
          <a:p>
            <a:fld id="{F0DFD029-FB74-4578-B929-F66AA97659CA}" type="datetimeFigureOut">
              <a:rPr lang="en-US"/>
              <a:t>10/9/2015</a:t>
            </a:fld>
            <a:endParaRPr/>
          </a:p>
        </p:txBody>
      </p:sp>
      <p:sp>
        <p:nvSpPr>
          <p:cNvPr id="23" name="Footer Placeholder 22"/>
          <p:cNvSpPr>
            <a:spLocks noGrp="1"/>
          </p:cNvSpPr>
          <p:nvPr>
            <p:ph type="ftr" sz="quarter" idx="11"/>
          </p:nvPr>
        </p:nvSpPr>
        <p:spPr/>
        <p:txBody>
          <a:bodyPr/>
          <a:lstStyle/>
          <a:p>
            <a:endParaRPr/>
          </a:p>
        </p:txBody>
      </p:sp>
      <p:sp>
        <p:nvSpPr>
          <p:cNvPr id="24" name="Slide Number Placeholder 2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847488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10/9/2015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996675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4200"/>
            <a:ext cx="2057400" cy="55880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14400" y="584200"/>
            <a:ext cx="5562600" cy="55880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10/9/2015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886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10/9/2015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209802"/>
            <a:ext cx="6705600" cy="2764335"/>
          </a:xfrm>
        </p:spPr>
        <p:txBody>
          <a:bodyPr anchor="b">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1219200" y="4951267"/>
            <a:ext cx="5303520" cy="1220933"/>
          </a:xfrm>
        </p:spPr>
        <p:txBody>
          <a:bodyPr anchor="t">
            <a:normAutofit/>
          </a:bodyPr>
          <a:lstStyle>
            <a:lvl1pPr marL="0" indent="0">
              <a:spcBef>
                <a:spcPts val="0"/>
              </a:spcBef>
              <a:buNone/>
              <a:defRPr sz="2800" cap="all" spc="200" baseline="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DFD029-FB74-4578-B929-F66AA97659CA}" type="datetimeFigureOut">
              <a:rPr lang="en-US"/>
              <a:t>10/9/2015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grpSp>
        <p:nvGrpSpPr>
          <p:cNvPr id="11" name="diagonals"/>
          <p:cNvGrpSpPr/>
          <p:nvPr/>
        </p:nvGrpSpPr>
        <p:grpSpPr>
          <a:xfrm>
            <a:off x="5638801" y="4145282"/>
            <a:ext cx="3515503" cy="2731407"/>
            <a:chOff x="5638800" y="3108960"/>
            <a:chExt cx="3515503" cy="2048555"/>
          </a:xfrm>
        </p:grpSpPr>
        <p:cxnSp>
          <p:nvCxnSpPr>
            <p:cNvPr id="12" name="Straight Connector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3616330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1" y="1706880"/>
            <a:ext cx="3810000"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76801" y="1706880"/>
            <a:ext cx="3810000"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t>10/9/2015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557647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14400" y="1701800"/>
            <a:ext cx="3813048"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914401" y="2717800"/>
            <a:ext cx="3810000" cy="3454400"/>
          </a:xfrm>
        </p:spPr>
        <p:txBody>
          <a:bodyPr>
            <a:noAutofit/>
          </a:bodyPr>
          <a:lstStyle>
            <a:lvl1pPr>
              <a:defRPr sz="2800"/>
            </a:lvl1pPr>
            <a:lvl2pPr>
              <a:defRPr sz="2400"/>
            </a:lvl2pPr>
            <a:lvl3pPr>
              <a:defRPr sz="2000"/>
            </a:lvl3pPr>
            <a:lvl4pPr>
              <a:defRPr sz="2000"/>
            </a:lvl4pPr>
            <a:lvl5pPr>
              <a:defRPr sz="2000"/>
            </a:lvl5pPr>
            <a:lvl6pPr>
              <a:defRPr sz="2000"/>
            </a:lvl6pPr>
            <a:lvl7pPr>
              <a:defRPr sz="2000" baseline="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73752" y="1701800"/>
            <a:ext cx="3813048"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4876801" y="2717800"/>
            <a:ext cx="3810000" cy="3454400"/>
          </a:xfrm>
        </p:spPr>
        <p:txBody>
          <a:bodyPr>
            <a:noAutofit/>
          </a:bodyPr>
          <a:lstStyle>
            <a:lvl1pPr>
              <a:defRPr sz="2800"/>
            </a:lvl1pPr>
            <a:lvl2pPr>
              <a:defRPr sz="24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F0DFD029-FB74-4578-B929-F66AA97659CA}" type="datetimeFigureOut">
              <a:rPr lang="en-US"/>
              <a:t>10/9/2015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381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0DFD029-FB74-4578-B929-F66AA97659CA}" type="datetimeFigureOut">
              <a:rPr lang="en-US"/>
              <a:t>10/9/2015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515229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FD029-FB74-4578-B929-F66AA97659CA}" type="datetimeFigureOut">
              <a:rPr lang="en-US"/>
              <a:t>10/9/2015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2172478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701800"/>
            <a:ext cx="3048000" cy="2438400"/>
          </a:xfrm>
        </p:spPr>
        <p:txBody>
          <a:bodyPr anchor="b">
            <a:normAutofit/>
          </a:bodyPr>
          <a:lstStyle>
            <a:lvl1pPr algn="l">
              <a:defRPr sz="2800" b="0" cap="all" spc="200" baseline="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114800" y="584200"/>
            <a:ext cx="4572000" cy="5588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400" y="4241800"/>
            <a:ext cx="3048000"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DFD029-FB74-4578-B929-F66AA97659CA}" type="datetimeFigureOut">
              <a:rPr lang="en-US"/>
              <a:t>10/9/2015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618139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701800"/>
            <a:ext cx="3048000" cy="2438400"/>
          </a:xfrm>
        </p:spPr>
        <p:txBody>
          <a:bodyPr anchor="b">
            <a:normAutofit/>
          </a:bodyPr>
          <a:lstStyle>
            <a:lvl1pPr algn="l">
              <a:defRPr sz="2800" b="0" cap="all" spc="200" baseline="0">
                <a:solidFill>
                  <a:schemeClr val="accent1"/>
                </a:solidFill>
              </a:defRPr>
            </a:lvl1pPr>
          </a:lstStyle>
          <a:p>
            <a:r>
              <a:rPr lang="en-US" smtClean="0"/>
              <a:t>Click to edit Master title style</a:t>
            </a:r>
            <a:endParaRPr/>
          </a:p>
        </p:txBody>
      </p:sp>
      <p:sp>
        <p:nvSpPr>
          <p:cNvPr id="3" name="Picture Placeholder 2"/>
          <p:cNvSpPr>
            <a:spLocks noGrp="1"/>
          </p:cNvSpPr>
          <p:nvPr>
            <p:ph type="pic" idx="1"/>
          </p:nvPr>
        </p:nvSpPr>
        <p:spPr>
          <a:xfrm>
            <a:off x="4114800" y="584200"/>
            <a:ext cx="4572000" cy="5588000"/>
          </a:xfrm>
          <a:ln w="12700">
            <a:solidFill>
              <a:schemeClr val="bg1">
                <a:lumMod val="75000"/>
                <a:lumOff val="25000"/>
              </a:schemeClr>
            </a:solidFill>
            <a:miter lim="800000"/>
          </a:ln>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914400" y="4241800"/>
            <a:ext cx="3048000"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DFD029-FB74-4578-B929-F66AA97659CA}" type="datetimeFigureOut">
              <a:rPr lang="en-US"/>
              <a:t>10/9/2015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4223431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left lines"/>
          <p:cNvGrpSpPr/>
          <p:nvPr/>
        </p:nvGrpSpPr>
        <p:grpSpPr>
          <a:xfrm>
            <a:off x="-11905" y="-3174"/>
            <a:ext cx="615155" cy="5229225"/>
            <a:chOff x="-11906" y="-2381"/>
            <a:chExt cx="615155" cy="3921919"/>
          </a:xfrm>
        </p:grpSpPr>
        <p:sp>
          <p:nvSpPr>
            <p:cNvPr id="10" name="Freeform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11" name="Freeform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14" name="Freeform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grpSp>
      <p:sp>
        <p:nvSpPr>
          <p:cNvPr id="2" name="Title Placeholder 1"/>
          <p:cNvSpPr>
            <a:spLocks noGrp="1"/>
          </p:cNvSpPr>
          <p:nvPr>
            <p:ph type="title"/>
          </p:nvPr>
        </p:nvSpPr>
        <p:spPr>
          <a:xfrm>
            <a:off x="914401" y="274637"/>
            <a:ext cx="7772400" cy="1223963"/>
          </a:xfrm>
          <a:prstGeom prst="rect">
            <a:avLst/>
          </a:prstGeom>
        </p:spPr>
        <p:txBody>
          <a:bodyPr vert="horz" lIns="121899" tIns="60949" rIns="121899" bIns="60949"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914401" y="1701797"/>
            <a:ext cx="7772400" cy="4462272"/>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914400" y="6356353"/>
            <a:ext cx="1676400"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fld id="{F0DFD029-FB74-4578-B929-F66AA97659CA}" type="datetimeFigureOut">
              <a:rPr lang="en-US"/>
              <a:pPr/>
              <a:t>10/9/2015</a:t>
            </a:fld>
            <a:endParaRPr/>
          </a:p>
        </p:txBody>
      </p:sp>
      <p:sp>
        <p:nvSpPr>
          <p:cNvPr id="5" name="Footer Placeholder 4"/>
          <p:cNvSpPr>
            <a:spLocks noGrp="1"/>
          </p:cNvSpPr>
          <p:nvPr>
            <p:ph type="ftr" sz="quarter" idx="3"/>
          </p:nvPr>
        </p:nvSpPr>
        <p:spPr>
          <a:xfrm>
            <a:off x="2590800" y="6356353"/>
            <a:ext cx="3962400"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7924801" y="6356353"/>
            <a:ext cx="762000"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fld id="{C014DD1E-5D91-48A3-AD6D-45FBA980D106}" type="slidenum">
              <a:rPr/>
              <a:pPr/>
              <a:t>‹#›</a:t>
            </a:fld>
            <a:endParaRPr/>
          </a:p>
        </p:txBody>
      </p:sp>
    </p:spTree>
    <p:extLst>
      <p:ext uri="{BB962C8B-B14F-4D97-AF65-F5344CB8AC3E}">
        <p14:creationId xmlns:p14="http://schemas.microsoft.com/office/powerpoint/2010/main" val="1395275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accent2"/>
                </a:solidFill>
              </a:rPr>
              <a:t>Passwords Don’t Work</a:t>
            </a:r>
            <a:endParaRPr lang="en-US" sz="4400" dirty="0">
              <a:solidFill>
                <a:schemeClr val="accent2"/>
              </a:solidFill>
            </a:endParaRPr>
          </a:p>
        </p:txBody>
      </p:sp>
      <p:sp>
        <p:nvSpPr>
          <p:cNvPr id="5" name="Subtitle 4"/>
          <p:cNvSpPr>
            <a:spLocks noGrp="1"/>
          </p:cNvSpPr>
          <p:nvPr>
            <p:ph type="subTitle" idx="1"/>
          </p:nvPr>
        </p:nvSpPr>
        <p:spPr>
          <a:xfrm>
            <a:off x="1219200" y="2667000"/>
            <a:ext cx="7467600" cy="2438400"/>
          </a:xfrm>
        </p:spPr>
        <p:txBody>
          <a:bodyPr>
            <a:normAutofit/>
          </a:bodyPr>
          <a:lstStyle/>
          <a:p>
            <a:r>
              <a:rPr lang="en-US" sz="2400" dirty="0" smtClean="0"/>
              <a:t>Using Two </a:t>
            </a:r>
            <a:r>
              <a:rPr lang="en-US" sz="2400" dirty="0"/>
              <a:t>Factor </a:t>
            </a:r>
            <a:r>
              <a:rPr lang="en-US" sz="2400" dirty="0" smtClean="0"/>
              <a:t>Authentication</a:t>
            </a:r>
          </a:p>
          <a:p>
            <a:r>
              <a:rPr lang="en-US" sz="2400" dirty="0" smtClean="0"/>
              <a:t>To </a:t>
            </a:r>
            <a:r>
              <a:rPr lang="en-US" sz="2400" dirty="0"/>
              <a:t>Secure </a:t>
            </a:r>
            <a:r>
              <a:rPr lang="en-US" sz="2400" dirty="0" smtClean="0"/>
              <a:t>Users</a:t>
            </a:r>
            <a:endParaRPr lang="en-US" sz="2400" dirty="0"/>
          </a:p>
          <a:p>
            <a:endParaRPr lang="en-US" sz="2400" dirty="0" smtClean="0"/>
          </a:p>
          <a:p>
            <a:r>
              <a:rPr lang="en-US" sz="2400" dirty="0" smtClean="0">
                <a:solidFill>
                  <a:schemeClr val="tx1"/>
                </a:solidFill>
              </a:rPr>
              <a:t>Alan P. Barber</a:t>
            </a:r>
          </a:p>
          <a:p>
            <a:endParaRPr lang="en-US" sz="2400" dirty="0">
              <a:solidFill>
                <a:schemeClr val="accent2"/>
              </a:solidFill>
            </a:endParaRPr>
          </a:p>
          <a:p>
            <a:endParaRPr lang="en-US" sz="2400" dirty="0" smtClean="0">
              <a:solidFill>
                <a:schemeClr val="accent2"/>
              </a:solidFill>
            </a:endParaRPr>
          </a:p>
        </p:txBody>
      </p:sp>
    </p:spTree>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Why Two Factor </a:t>
            </a:r>
            <a:r>
              <a:rPr lang="en-US" dirty="0" smtClean="0">
                <a:solidFill>
                  <a:schemeClr val="accent2"/>
                </a:solidFill>
              </a:rPr>
              <a:t>Authentication</a:t>
            </a:r>
            <a:endParaRPr lang="en-US" dirty="0">
              <a:solidFill>
                <a:schemeClr val="accent2"/>
              </a:solidFill>
            </a:endParaRPr>
          </a:p>
        </p:txBody>
      </p:sp>
      <p:sp>
        <p:nvSpPr>
          <p:cNvPr id="3" name="Content Placeholder 2"/>
          <p:cNvSpPr>
            <a:spLocks noGrp="1"/>
          </p:cNvSpPr>
          <p:nvPr>
            <p:ph idx="1"/>
          </p:nvPr>
        </p:nvSpPr>
        <p:spPr/>
        <p:txBody>
          <a:bodyPr anchor="t">
            <a:normAutofit/>
          </a:bodyPr>
          <a:lstStyle/>
          <a:p>
            <a:pPr marL="0" indent="0">
              <a:buNone/>
            </a:pPr>
            <a:r>
              <a:rPr lang="en-US" sz="2400" dirty="0" smtClean="0"/>
              <a:t>A random hacker may know all your secrets but can’t gain access </a:t>
            </a:r>
            <a:r>
              <a:rPr lang="en-US" sz="2400" smtClean="0"/>
              <a:t>to </a:t>
            </a:r>
            <a:r>
              <a:rPr lang="en-US" sz="2400" smtClean="0"/>
              <a:t>an item </a:t>
            </a:r>
            <a:r>
              <a:rPr lang="en-US" sz="2400" dirty="0" smtClean="0"/>
              <a:t>you possess.</a:t>
            </a:r>
            <a:endParaRPr lang="en-US" sz="2400" dirty="0"/>
          </a:p>
        </p:txBody>
      </p:sp>
    </p:spTree>
    <p:extLst>
      <p:ext uri="{BB962C8B-B14F-4D97-AF65-F5344CB8AC3E}">
        <p14:creationId xmlns:p14="http://schemas.microsoft.com/office/powerpoint/2010/main" val="2400360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Methods </a:t>
            </a:r>
            <a:r>
              <a:rPr lang="en-US" dirty="0">
                <a:solidFill>
                  <a:schemeClr val="accent2"/>
                </a:solidFill>
              </a:rPr>
              <a:t>of </a:t>
            </a:r>
            <a:r>
              <a:rPr lang="en-US" dirty="0" smtClean="0">
                <a:solidFill>
                  <a:schemeClr val="accent2"/>
                </a:solidFill>
              </a:rPr>
              <a:t>Implementation</a:t>
            </a:r>
            <a:br>
              <a:rPr lang="en-US" dirty="0" smtClean="0">
                <a:solidFill>
                  <a:schemeClr val="accent2"/>
                </a:solidFill>
              </a:rPr>
            </a:br>
            <a:endParaRPr lang="en-US" dirty="0">
              <a:solidFill>
                <a:schemeClr val="accent2"/>
              </a:solidFill>
            </a:endParaRPr>
          </a:p>
        </p:txBody>
      </p:sp>
      <p:sp>
        <p:nvSpPr>
          <p:cNvPr id="3" name="Content Placeholder 2"/>
          <p:cNvSpPr>
            <a:spLocks noGrp="1"/>
          </p:cNvSpPr>
          <p:nvPr>
            <p:ph idx="1"/>
          </p:nvPr>
        </p:nvSpPr>
        <p:spPr/>
        <p:txBody>
          <a:bodyPr anchor="t">
            <a:normAutofit/>
          </a:bodyPr>
          <a:lstStyle/>
          <a:p>
            <a:pPr marL="0" indent="0">
              <a:buNone/>
            </a:pPr>
            <a:r>
              <a:rPr lang="en-US" sz="2400" dirty="0" smtClean="0"/>
              <a:t>Let’s take a look at </a:t>
            </a:r>
            <a:r>
              <a:rPr lang="en-US" sz="2400" dirty="0" smtClean="0"/>
              <a:t>the </a:t>
            </a:r>
            <a:r>
              <a:rPr lang="en-US" sz="2400" dirty="0" smtClean="0"/>
              <a:t>common </a:t>
            </a:r>
            <a:r>
              <a:rPr lang="en-US" sz="2400" dirty="0" smtClean="0"/>
              <a:t>methods </a:t>
            </a:r>
            <a:r>
              <a:rPr lang="en-US" sz="2400" dirty="0" smtClean="0"/>
              <a:t>that a user will prove their identity.</a:t>
            </a:r>
            <a:endParaRPr lang="en-US" sz="2400" dirty="0"/>
          </a:p>
        </p:txBody>
      </p:sp>
    </p:spTree>
    <p:extLst>
      <p:ext uri="{BB962C8B-B14F-4D97-AF65-F5344CB8AC3E}">
        <p14:creationId xmlns:p14="http://schemas.microsoft.com/office/powerpoint/2010/main" val="2349522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Methods of Implementation</a:t>
            </a:r>
            <a:br>
              <a:rPr lang="en-US" dirty="0" smtClean="0">
                <a:solidFill>
                  <a:schemeClr val="accent2"/>
                </a:solidFill>
              </a:rPr>
            </a:br>
            <a:r>
              <a:rPr lang="en-US" dirty="0" smtClean="0">
                <a:solidFill>
                  <a:schemeClr val="accent2"/>
                </a:solidFill>
              </a:rPr>
              <a:t>Email</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Pros</a:t>
            </a:r>
          </a:p>
          <a:p>
            <a:r>
              <a:rPr lang="en-US" sz="2400" dirty="0" smtClean="0"/>
              <a:t>Easy for developers to implement</a:t>
            </a:r>
          </a:p>
          <a:p>
            <a:r>
              <a:rPr lang="en-US" sz="2400" dirty="0" smtClean="0"/>
              <a:t>Easy for end users</a:t>
            </a:r>
            <a:endParaRPr lang="en-US" sz="2400" dirty="0"/>
          </a:p>
          <a:p>
            <a:pPr marL="0" indent="0">
              <a:buNone/>
            </a:pPr>
            <a:r>
              <a:rPr lang="en-US" sz="2400" dirty="0" smtClean="0"/>
              <a:t>Cons</a:t>
            </a:r>
          </a:p>
          <a:p>
            <a:r>
              <a:rPr lang="en-US" sz="2400" dirty="0" smtClean="0"/>
              <a:t>Email can be unreliable</a:t>
            </a:r>
          </a:p>
          <a:p>
            <a:r>
              <a:rPr lang="en-US" sz="2400" dirty="0" smtClean="0"/>
              <a:t>Not very secure</a:t>
            </a:r>
            <a:endParaRPr lang="en-US" sz="2400" dirty="0"/>
          </a:p>
        </p:txBody>
      </p:sp>
      <p:pic>
        <p:nvPicPr>
          <p:cNvPr id="3074" name="Picture 2" descr="https://protonmail.ch/img/home/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1776" y="4348501"/>
            <a:ext cx="4645025" cy="1815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229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Methods of Implementation</a:t>
            </a:r>
            <a:br>
              <a:rPr lang="en-US" dirty="0" smtClean="0">
                <a:solidFill>
                  <a:schemeClr val="accent2"/>
                </a:solidFill>
              </a:rPr>
            </a:br>
            <a:r>
              <a:rPr lang="en-US" dirty="0" smtClean="0">
                <a:solidFill>
                  <a:schemeClr val="accent2"/>
                </a:solidFill>
              </a:rPr>
              <a:t>SMS / Text Messages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Pros</a:t>
            </a:r>
          </a:p>
          <a:p>
            <a:r>
              <a:rPr lang="en-US" sz="2400" dirty="0" smtClean="0"/>
              <a:t>Secure</a:t>
            </a:r>
          </a:p>
          <a:p>
            <a:r>
              <a:rPr lang="en-US" sz="2400" dirty="0" smtClean="0"/>
              <a:t>Easy for end users</a:t>
            </a:r>
            <a:endParaRPr lang="en-US" sz="2400" dirty="0"/>
          </a:p>
          <a:p>
            <a:pPr marL="0" indent="0">
              <a:buNone/>
            </a:pPr>
            <a:r>
              <a:rPr lang="en-US" sz="2400" dirty="0" smtClean="0"/>
              <a:t>Cons</a:t>
            </a:r>
            <a:endParaRPr lang="en-US" sz="2400" dirty="0"/>
          </a:p>
          <a:p>
            <a:r>
              <a:rPr lang="en-US" sz="2400" dirty="0" smtClean="0"/>
              <a:t>SMS can be unreliable</a:t>
            </a:r>
          </a:p>
          <a:p>
            <a:r>
              <a:rPr lang="en-US" sz="2400" dirty="0" smtClean="0"/>
              <a:t>Costs money</a:t>
            </a:r>
          </a:p>
        </p:txBody>
      </p:sp>
      <p:pic>
        <p:nvPicPr>
          <p:cNvPr id="2050" name="Picture 2" descr="http://blargh.ying.li/slides/pycon2014/factor-s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4572000"/>
            <a:ext cx="3414350" cy="202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157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Methods of Implementation</a:t>
            </a:r>
            <a:br>
              <a:rPr lang="en-US" dirty="0" smtClean="0">
                <a:solidFill>
                  <a:schemeClr val="accent2"/>
                </a:solidFill>
              </a:rPr>
            </a:br>
            <a:r>
              <a:rPr lang="en-US" dirty="0" smtClean="0">
                <a:solidFill>
                  <a:schemeClr val="accent2"/>
                </a:solidFill>
              </a:rPr>
              <a:t>Telephony / Phone Callbacks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Pros</a:t>
            </a:r>
          </a:p>
          <a:p>
            <a:r>
              <a:rPr lang="en-US" sz="2400" dirty="0" smtClean="0"/>
              <a:t>Secure</a:t>
            </a:r>
          </a:p>
          <a:p>
            <a:r>
              <a:rPr lang="en-US" sz="2400" dirty="0" smtClean="0"/>
              <a:t>Good fallback for users without SMS (ex: office phones)</a:t>
            </a:r>
            <a:endParaRPr lang="en-US" sz="2400" dirty="0"/>
          </a:p>
          <a:p>
            <a:pPr marL="0" indent="0">
              <a:buNone/>
            </a:pPr>
            <a:r>
              <a:rPr lang="en-US" sz="2400" dirty="0" smtClean="0"/>
              <a:t>Cons</a:t>
            </a:r>
          </a:p>
          <a:p>
            <a:r>
              <a:rPr lang="en-US" sz="2400" dirty="0" smtClean="0"/>
              <a:t>Costs money</a:t>
            </a:r>
          </a:p>
          <a:p>
            <a:r>
              <a:rPr lang="en-US" sz="2400" dirty="0" smtClean="0"/>
              <a:t>People don’t like phone calls</a:t>
            </a:r>
            <a:endParaRPr lang="en-US" sz="2400" dirty="0"/>
          </a:p>
        </p:txBody>
      </p:sp>
      <p:pic>
        <p:nvPicPr>
          <p:cNvPr id="1028" name="Picture 4" descr="http://images.girlsaskguys.com/custom/art-img/guy-on-the-ph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973319"/>
            <a:ext cx="238125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159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Methods of Implementation</a:t>
            </a:r>
            <a:br>
              <a:rPr lang="en-US" dirty="0" smtClean="0">
                <a:solidFill>
                  <a:schemeClr val="accent2"/>
                </a:solidFill>
              </a:rPr>
            </a:br>
            <a:r>
              <a:rPr lang="en-US" dirty="0" smtClean="0">
                <a:solidFill>
                  <a:schemeClr val="accent2"/>
                </a:solidFill>
              </a:rPr>
              <a:t>Tokens / Security Fob</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Pros</a:t>
            </a:r>
          </a:p>
          <a:p>
            <a:r>
              <a:rPr lang="en-US" sz="2400" dirty="0" smtClean="0"/>
              <a:t>Secure</a:t>
            </a:r>
          </a:p>
          <a:p>
            <a:r>
              <a:rPr lang="en-US" sz="2400" dirty="0" smtClean="0"/>
              <a:t>Easy for end users</a:t>
            </a:r>
            <a:endParaRPr lang="en-US" sz="2400" dirty="0"/>
          </a:p>
          <a:p>
            <a:pPr marL="0" indent="0">
              <a:buNone/>
            </a:pPr>
            <a:r>
              <a:rPr lang="en-US" sz="2400" dirty="0" smtClean="0"/>
              <a:t>Cons</a:t>
            </a:r>
          </a:p>
          <a:p>
            <a:r>
              <a:rPr lang="en-US" sz="2400" dirty="0" smtClean="0"/>
              <a:t>Complex Implementation</a:t>
            </a:r>
            <a:endParaRPr lang="en-US" sz="2400" dirty="0"/>
          </a:p>
          <a:p>
            <a:r>
              <a:rPr lang="en-US" sz="2400" dirty="0" smtClean="0"/>
              <a:t>Cost</a:t>
            </a:r>
            <a:endParaRPr lang="en-US" sz="2400" dirty="0"/>
          </a:p>
        </p:txBody>
      </p:sp>
      <p:pic>
        <p:nvPicPr>
          <p:cNvPr id="5122" name="Picture 2" descr="http://darthnull.org/media/2011/03/SecurI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127" y="5063250"/>
            <a:ext cx="2634485" cy="113938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store.fortinet.com/fortistore/images/product/FortiToken-200_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694529"/>
            <a:ext cx="2604047" cy="185505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hidglobal.com/sites/hidglobal.com/files/activid-display-token-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96035" y="4699478"/>
            <a:ext cx="1866932" cy="1866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443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Methods of Implementation</a:t>
            </a:r>
            <a:br>
              <a:rPr lang="en-US" dirty="0" smtClean="0">
                <a:solidFill>
                  <a:schemeClr val="accent2"/>
                </a:solidFill>
              </a:rPr>
            </a:br>
            <a:r>
              <a:rPr lang="en-US" dirty="0" smtClean="0">
                <a:solidFill>
                  <a:schemeClr val="accent2"/>
                </a:solidFill>
              </a:rPr>
              <a:t>Universal 2</a:t>
            </a:r>
            <a:r>
              <a:rPr lang="en-US" baseline="30000" dirty="0" smtClean="0">
                <a:solidFill>
                  <a:schemeClr val="accent2"/>
                </a:solidFill>
              </a:rPr>
              <a:t>nd</a:t>
            </a:r>
            <a:r>
              <a:rPr lang="en-US" dirty="0" smtClean="0">
                <a:solidFill>
                  <a:schemeClr val="accent2"/>
                </a:solidFill>
              </a:rPr>
              <a:t> Factor</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Pros</a:t>
            </a:r>
          </a:p>
          <a:p>
            <a:r>
              <a:rPr lang="en-US" sz="2400" dirty="0" smtClean="0"/>
              <a:t>Secure</a:t>
            </a:r>
          </a:p>
          <a:p>
            <a:r>
              <a:rPr lang="en-US" sz="2400" dirty="0" smtClean="0"/>
              <a:t>Easy for end users</a:t>
            </a:r>
          </a:p>
          <a:p>
            <a:pPr marL="0" indent="0">
              <a:buNone/>
            </a:pPr>
            <a:r>
              <a:rPr lang="en-US" sz="2400" dirty="0" smtClean="0"/>
              <a:t>Cons</a:t>
            </a:r>
          </a:p>
          <a:p>
            <a:r>
              <a:rPr lang="en-US" sz="2400" dirty="0" smtClean="0"/>
              <a:t>Limit support for the web</a:t>
            </a:r>
          </a:p>
          <a:p>
            <a:r>
              <a:rPr lang="en-US" sz="2400" dirty="0" smtClean="0"/>
              <a:t>Cost</a:t>
            </a:r>
          </a:p>
          <a:p>
            <a:endParaRPr lang="en-US" sz="2400" dirty="0"/>
          </a:p>
        </p:txBody>
      </p:sp>
      <p:pic>
        <p:nvPicPr>
          <p:cNvPr id="1028" name="Picture 4" descr="https://www.yubico.com/wp-content/uploads/2015/05/FIDO-U2F-Security-Key-444x44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4624335"/>
            <a:ext cx="1986015" cy="19860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hypersecu.com/images/products/hyperpki/hyp_fido_k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724400"/>
            <a:ext cx="2445918" cy="1630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402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Methods of Implementation</a:t>
            </a:r>
            <a:br>
              <a:rPr lang="en-US" dirty="0" smtClean="0">
                <a:solidFill>
                  <a:schemeClr val="accent2"/>
                </a:solidFill>
              </a:rPr>
            </a:br>
            <a:r>
              <a:rPr lang="en-US" dirty="0" smtClean="0">
                <a:solidFill>
                  <a:schemeClr val="accent2"/>
                </a:solidFill>
              </a:rPr>
              <a:t>Mobile Authenticator App</a:t>
            </a:r>
            <a:endParaRPr lang="en-US" dirty="0"/>
          </a:p>
        </p:txBody>
      </p:sp>
      <p:sp>
        <p:nvSpPr>
          <p:cNvPr id="3" name="Content Placeholder 2"/>
          <p:cNvSpPr>
            <a:spLocks noGrp="1"/>
          </p:cNvSpPr>
          <p:nvPr>
            <p:ph idx="1"/>
          </p:nvPr>
        </p:nvSpPr>
        <p:spPr>
          <a:xfrm>
            <a:off x="914401" y="1498600"/>
            <a:ext cx="7772400" cy="4665469"/>
          </a:xfrm>
        </p:spPr>
        <p:txBody>
          <a:bodyPr>
            <a:normAutofit/>
          </a:bodyPr>
          <a:lstStyle/>
          <a:p>
            <a:pPr marL="0" indent="0">
              <a:buNone/>
            </a:pPr>
            <a:r>
              <a:rPr lang="en-US" sz="2400" dirty="0" smtClean="0"/>
              <a:t>Pros</a:t>
            </a:r>
          </a:p>
          <a:p>
            <a:r>
              <a:rPr lang="en-US" sz="2400" dirty="0" smtClean="0"/>
              <a:t>Free</a:t>
            </a:r>
            <a:r>
              <a:rPr lang="en-US" dirty="0" smtClean="0">
                <a:solidFill>
                  <a:srgbClr val="FF0000"/>
                </a:solidFill>
              </a:rPr>
              <a:t>*</a:t>
            </a:r>
            <a:endParaRPr lang="en-US" sz="2400" dirty="0" smtClean="0">
              <a:solidFill>
                <a:srgbClr val="FF0000"/>
              </a:solidFill>
            </a:endParaRPr>
          </a:p>
          <a:p>
            <a:r>
              <a:rPr lang="en-US" sz="2400" dirty="0" smtClean="0"/>
              <a:t>No need to carry another device</a:t>
            </a:r>
          </a:p>
          <a:p>
            <a:pPr marL="0" indent="0">
              <a:buNone/>
            </a:pPr>
            <a:r>
              <a:rPr lang="en-US" sz="2400" dirty="0" smtClean="0"/>
              <a:t>Cons</a:t>
            </a:r>
          </a:p>
          <a:p>
            <a:r>
              <a:rPr lang="en-US" sz="2400" dirty="0" smtClean="0"/>
              <a:t>Can be confusing for end users</a:t>
            </a:r>
          </a:p>
          <a:p>
            <a:r>
              <a:rPr lang="en-US" sz="2400" dirty="0" smtClean="0"/>
              <a:t>Requires sharing a secret key</a:t>
            </a:r>
          </a:p>
          <a:p>
            <a:endParaRPr lang="en-US" sz="2400" dirty="0" smtClean="0"/>
          </a:p>
          <a:p>
            <a:endParaRPr lang="en-US" sz="2400" dirty="0" smtClean="0"/>
          </a:p>
          <a:p>
            <a:endParaRPr lang="en-US" sz="2400" dirty="0"/>
          </a:p>
        </p:txBody>
      </p:sp>
      <p:pic>
        <p:nvPicPr>
          <p:cNvPr id="4" name="Picture 2" descr="http://cdn.marketplaceimages.windowsphone.com/v8/images/8e4e331e-704c-4a01-a3e7-b619cb70ff98?imageType=ws_screenshot_large&amp;rotation=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1318" y="4886960"/>
            <a:ext cx="962548" cy="16032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lh4.ggpht.com/yChKYV75092iHI3h6Qt9Jt_7psYnN1HeRsMsn5C0pmjXZ2yBDdOQ6WZw-nZRJyMusp23=h9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0265" y="4876800"/>
            <a:ext cx="966497" cy="17190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Phone Screenshot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4876800"/>
            <a:ext cx="985981" cy="17514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iPhone Screenshot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0731" y="4876801"/>
            <a:ext cx="992513" cy="176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0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3</a:t>
            </a:r>
            <a:r>
              <a:rPr lang="en-US" baseline="30000" dirty="0" smtClean="0">
                <a:solidFill>
                  <a:schemeClr val="accent2"/>
                </a:solidFill>
              </a:rPr>
              <a:t>rd</a:t>
            </a:r>
            <a:r>
              <a:rPr lang="en-US" dirty="0" smtClean="0">
                <a:solidFill>
                  <a:schemeClr val="accent2"/>
                </a:solidFill>
              </a:rPr>
              <a:t> Party Web Services</a:t>
            </a:r>
            <a:endParaRPr lang="en-US" dirty="0">
              <a:solidFill>
                <a:schemeClr val="accent2"/>
              </a:solidFill>
            </a:endParaRPr>
          </a:p>
        </p:txBody>
      </p:sp>
      <p:sp>
        <p:nvSpPr>
          <p:cNvPr id="3" name="Content Placeholder 2"/>
          <p:cNvSpPr>
            <a:spLocks noGrp="1"/>
          </p:cNvSpPr>
          <p:nvPr>
            <p:ph idx="1"/>
          </p:nvPr>
        </p:nvSpPr>
        <p:spPr/>
        <p:txBody>
          <a:bodyPr>
            <a:normAutofit/>
          </a:bodyPr>
          <a:lstStyle/>
          <a:p>
            <a:pPr marL="0" indent="0">
              <a:buNone/>
            </a:pPr>
            <a:r>
              <a:rPr lang="en-US" sz="2400" dirty="0" err="1" smtClean="0">
                <a:solidFill>
                  <a:schemeClr val="accent1"/>
                </a:solidFill>
              </a:rPr>
              <a:t>Authy</a:t>
            </a:r>
            <a:r>
              <a:rPr lang="en-US" sz="2400" dirty="0" smtClean="0">
                <a:solidFill>
                  <a:schemeClr val="accent1"/>
                </a:solidFill>
              </a:rPr>
              <a:t> </a:t>
            </a:r>
            <a:r>
              <a:rPr lang="en-US" sz="2400" dirty="0" smtClean="0">
                <a:solidFill>
                  <a:schemeClr val="tx2"/>
                </a:solidFill>
              </a:rPr>
              <a:t>(authy.com)</a:t>
            </a:r>
          </a:p>
          <a:p>
            <a:r>
              <a:rPr lang="en-US" sz="2400" dirty="0" smtClean="0"/>
              <a:t>Mobile, Desktop, Voice, SMS</a:t>
            </a:r>
          </a:p>
          <a:p>
            <a:pPr marL="0" indent="0">
              <a:buNone/>
            </a:pPr>
            <a:r>
              <a:rPr lang="en-US" sz="2400" dirty="0" smtClean="0">
                <a:solidFill>
                  <a:schemeClr val="accent1"/>
                </a:solidFill>
              </a:rPr>
              <a:t>Duo Security </a:t>
            </a:r>
            <a:r>
              <a:rPr lang="en-US" sz="2400" dirty="0" smtClean="0">
                <a:solidFill>
                  <a:schemeClr val="tx2"/>
                </a:solidFill>
              </a:rPr>
              <a:t>(duosecurity.com)</a:t>
            </a:r>
          </a:p>
          <a:p>
            <a:r>
              <a:rPr lang="en-US" sz="2400" dirty="0" smtClean="0"/>
              <a:t>Mobile, Voice, SMS, Tokens, U2F</a:t>
            </a:r>
          </a:p>
          <a:p>
            <a:pPr marL="0" indent="0">
              <a:buNone/>
            </a:pPr>
            <a:r>
              <a:rPr lang="en-US" sz="2400" dirty="0" smtClean="0">
                <a:solidFill>
                  <a:schemeClr val="accent1"/>
                </a:solidFill>
              </a:rPr>
              <a:t>Trustwave </a:t>
            </a:r>
            <a:r>
              <a:rPr lang="en-US" sz="2400" dirty="0" smtClean="0">
                <a:solidFill>
                  <a:schemeClr val="tx2"/>
                </a:solidFill>
              </a:rPr>
              <a:t>(trustwave.com)</a:t>
            </a:r>
          </a:p>
          <a:p>
            <a:r>
              <a:rPr lang="en-US" sz="2400" dirty="0" smtClean="0"/>
              <a:t>Mobile app, Voice, SMS</a:t>
            </a:r>
          </a:p>
          <a:p>
            <a:pPr marL="0" indent="0">
              <a:buNone/>
            </a:pPr>
            <a:endParaRPr lang="en-US" sz="2400" dirty="0"/>
          </a:p>
        </p:txBody>
      </p:sp>
      <p:pic>
        <p:nvPicPr>
          <p:cNvPr id="3074" name="Picture 2" descr="http://www.birchstreet.net/wp-content/uploads/2015/05/cloud-operation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5551" y="4697218"/>
            <a:ext cx="2381250"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288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Demo Time</a:t>
            </a:r>
            <a:br>
              <a:rPr lang="en-US" dirty="0" smtClean="0">
                <a:solidFill>
                  <a:schemeClr val="accent2"/>
                </a:solidFill>
              </a:rPr>
            </a:br>
            <a:endParaRPr lang="en-US" dirty="0">
              <a:solidFill>
                <a:schemeClr val="accent2"/>
              </a:solidFill>
            </a:endParaRPr>
          </a:p>
        </p:txBody>
      </p:sp>
      <p:sp>
        <p:nvSpPr>
          <p:cNvPr id="3" name="Content Placeholder 2"/>
          <p:cNvSpPr>
            <a:spLocks noGrp="1"/>
          </p:cNvSpPr>
          <p:nvPr>
            <p:ph idx="1"/>
          </p:nvPr>
        </p:nvSpPr>
        <p:spPr/>
        <p:txBody>
          <a:bodyPr>
            <a:normAutofit/>
          </a:bodyPr>
          <a:lstStyle/>
          <a:p>
            <a:pPr marL="0" indent="0">
              <a:buNone/>
            </a:pPr>
            <a:r>
              <a:rPr lang="en-US" sz="2400" dirty="0" smtClean="0"/>
              <a:t>Enough with the slides, lets look at some code!</a:t>
            </a:r>
            <a:endParaRPr lang="en-US" sz="2400" dirty="0"/>
          </a:p>
        </p:txBody>
      </p:sp>
      <p:pic>
        <p:nvPicPr>
          <p:cNvPr id="1026" name="Picture 2" descr="http://cdn.meme.am/instances/509270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2856" y="2438400"/>
            <a:ext cx="4475489" cy="3725669"/>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247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Let Me Tell You A Story</a:t>
            </a:r>
            <a:endParaRPr lang="en-US" dirty="0"/>
          </a:p>
        </p:txBody>
      </p:sp>
      <p:pic>
        <p:nvPicPr>
          <p:cNvPr id="1026" name="Picture 2" descr="http://www.augustacountylibrary.org/wp-content/uploads/2013/08/storytime_clipped_rev_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2362200"/>
            <a:ext cx="7502766"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465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One Time Passwords</a:t>
            </a:r>
            <a:endParaRPr lang="en-US" dirty="0">
              <a:solidFill>
                <a:schemeClr val="accent2"/>
              </a:solidFill>
            </a:endParaRPr>
          </a:p>
        </p:txBody>
      </p:sp>
      <p:sp>
        <p:nvSpPr>
          <p:cNvPr id="3" name="Content Placeholder 2"/>
          <p:cNvSpPr>
            <a:spLocks noGrp="1"/>
          </p:cNvSpPr>
          <p:nvPr>
            <p:ph idx="1"/>
          </p:nvPr>
        </p:nvSpPr>
        <p:spPr/>
        <p:txBody>
          <a:bodyPr>
            <a:normAutofit/>
          </a:bodyPr>
          <a:lstStyle/>
          <a:p>
            <a:pPr marL="0" indent="0">
              <a:buNone/>
            </a:pPr>
            <a:r>
              <a:rPr lang="en-US" sz="2400" dirty="0" smtClean="0"/>
              <a:t>A subset of Two Factor Authentication that uses the generation of unique, single use login codes</a:t>
            </a:r>
            <a:endParaRPr lang="en-US" sz="2400" dirty="0"/>
          </a:p>
        </p:txBody>
      </p:sp>
    </p:spTree>
    <p:extLst>
      <p:ext uri="{BB962C8B-B14F-4D97-AF65-F5344CB8AC3E}">
        <p14:creationId xmlns:p14="http://schemas.microsoft.com/office/powerpoint/2010/main" val="3350938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One Time Passwords</a:t>
            </a:r>
            <a:endParaRPr lang="en-US" dirty="0">
              <a:solidFill>
                <a:schemeClr val="accent2"/>
              </a:solidFill>
            </a:endParaRPr>
          </a:p>
        </p:txBody>
      </p:sp>
      <p:sp>
        <p:nvSpPr>
          <p:cNvPr id="3" name="Content Placeholder 2"/>
          <p:cNvSpPr>
            <a:spLocks noGrp="1"/>
          </p:cNvSpPr>
          <p:nvPr>
            <p:ph idx="1"/>
          </p:nvPr>
        </p:nvSpPr>
        <p:spPr/>
        <p:txBody>
          <a:bodyPr>
            <a:normAutofit/>
          </a:bodyPr>
          <a:lstStyle/>
          <a:p>
            <a:pPr marL="0" indent="0">
              <a:buNone/>
            </a:pPr>
            <a:r>
              <a:rPr lang="en-US" sz="2400" dirty="0" smtClean="0"/>
              <a:t>There are two types of One Time Passwords in use</a:t>
            </a:r>
          </a:p>
          <a:p>
            <a:pPr marL="0" indent="0">
              <a:buNone/>
            </a:pPr>
            <a:endParaRPr lang="en-US" sz="2400" dirty="0" smtClean="0"/>
          </a:p>
          <a:p>
            <a:pPr marL="0" indent="0">
              <a:buNone/>
            </a:pPr>
            <a:r>
              <a:rPr lang="en-US" sz="2400" dirty="0" smtClean="0"/>
              <a:t>HOTP – HMAC One Time Password</a:t>
            </a:r>
          </a:p>
          <a:p>
            <a:pPr marL="304746" lvl="1" indent="0">
              <a:buNone/>
            </a:pPr>
            <a:r>
              <a:rPr lang="en-US" sz="2000" dirty="0" smtClean="0"/>
              <a:t>HOTP generates a one time password via an incrementing counter</a:t>
            </a:r>
          </a:p>
          <a:p>
            <a:pPr marL="0" indent="0">
              <a:buNone/>
            </a:pPr>
            <a:r>
              <a:rPr lang="en-US" sz="2400" dirty="0" smtClean="0"/>
              <a:t>TOTP – Time-based One Time Password</a:t>
            </a:r>
          </a:p>
          <a:p>
            <a:pPr marL="304746" lvl="1" indent="0">
              <a:buNone/>
            </a:pPr>
            <a:r>
              <a:rPr lang="en-US" sz="2000" dirty="0" smtClean="0"/>
              <a:t>TOTP generates a one time password via the current time interval</a:t>
            </a:r>
          </a:p>
          <a:p>
            <a:pPr marL="0" indent="0">
              <a:buNone/>
            </a:pPr>
            <a:endParaRPr lang="en-US" sz="2400" dirty="0" smtClean="0"/>
          </a:p>
          <a:p>
            <a:pPr marL="0" indent="0">
              <a:buNone/>
            </a:pPr>
            <a:endParaRPr lang="en-US" sz="2400" dirty="0"/>
          </a:p>
        </p:txBody>
      </p:sp>
    </p:spTree>
    <p:extLst>
      <p:ext uri="{BB962C8B-B14F-4D97-AF65-F5344CB8AC3E}">
        <p14:creationId xmlns:p14="http://schemas.microsoft.com/office/powerpoint/2010/main" val="889593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HOTP – HMAC One Time Password</a:t>
            </a:r>
            <a:endParaRPr lang="en-US" dirty="0">
              <a:solidFill>
                <a:schemeClr val="accent2"/>
              </a:solidFill>
            </a:endParaRPr>
          </a:p>
        </p:txBody>
      </p:sp>
      <p:sp>
        <p:nvSpPr>
          <p:cNvPr id="3" name="Content Placeholder 2"/>
          <p:cNvSpPr>
            <a:spLocks noGrp="1"/>
          </p:cNvSpPr>
          <p:nvPr>
            <p:ph idx="1"/>
          </p:nvPr>
        </p:nvSpPr>
        <p:spPr/>
        <p:txBody>
          <a:bodyPr>
            <a:normAutofit/>
          </a:bodyPr>
          <a:lstStyle/>
          <a:p>
            <a:pPr marL="0" indent="0">
              <a:buNone/>
            </a:pPr>
            <a:r>
              <a:rPr lang="en-US" sz="2400" b="1" dirty="0" smtClean="0">
                <a:solidFill>
                  <a:schemeClr val="accent1"/>
                </a:solidFill>
              </a:rPr>
              <a:t>Definition</a:t>
            </a:r>
          </a:p>
          <a:p>
            <a:pPr marL="0" indent="0">
              <a:buNone/>
            </a:pPr>
            <a:r>
              <a:rPr lang="en-US" sz="2400" dirty="0" smtClean="0"/>
              <a:t>Let:</a:t>
            </a:r>
          </a:p>
          <a:p>
            <a:pPr marL="0" indent="0">
              <a:spcBef>
                <a:spcPts val="1200"/>
              </a:spcBef>
              <a:buNone/>
            </a:pPr>
            <a:r>
              <a:rPr lang="en-US" sz="1800" dirty="0" smtClean="0"/>
              <a:t>        K be a secret key</a:t>
            </a:r>
          </a:p>
          <a:p>
            <a:pPr marL="0" indent="0">
              <a:spcBef>
                <a:spcPts val="1200"/>
              </a:spcBef>
              <a:buNone/>
            </a:pPr>
            <a:r>
              <a:rPr lang="en-US" sz="1800" dirty="0" smtClean="0"/>
              <a:t>        C be a counter</a:t>
            </a:r>
          </a:p>
          <a:p>
            <a:pPr marL="0" indent="0">
              <a:spcBef>
                <a:spcPts val="1200"/>
              </a:spcBef>
              <a:buNone/>
            </a:pPr>
            <a:r>
              <a:rPr lang="en-US" sz="1800" dirty="0" smtClean="0"/>
              <a:t>        D be a number of desired digits</a:t>
            </a:r>
          </a:p>
          <a:p>
            <a:pPr marL="0" indent="0">
              <a:spcBef>
                <a:spcPts val="1200"/>
              </a:spcBef>
              <a:buNone/>
            </a:pPr>
            <a:r>
              <a:rPr lang="en-US" sz="1800" dirty="0" smtClean="0"/>
              <a:t>        HMAC(K,C) be an HMAC calculated with a SHA-1 hash algorithm</a:t>
            </a:r>
          </a:p>
          <a:p>
            <a:pPr marL="0" indent="0">
              <a:spcBef>
                <a:spcPts val="1200"/>
              </a:spcBef>
              <a:buNone/>
            </a:pPr>
            <a:r>
              <a:rPr lang="en-US" sz="1800" dirty="0" smtClean="0"/>
              <a:t>        Truncate() be a function that selects 4 bytes</a:t>
            </a:r>
          </a:p>
          <a:p>
            <a:pPr marL="0" indent="0">
              <a:buNone/>
            </a:pPr>
            <a:r>
              <a:rPr lang="en-US" sz="2400" dirty="0" smtClean="0"/>
              <a:t>Then:</a:t>
            </a:r>
          </a:p>
          <a:p>
            <a:pPr marL="0" indent="0">
              <a:buNone/>
            </a:pPr>
            <a:r>
              <a:rPr lang="en-US" sz="2000" dirty="0" smtClean="0"/>
              <a:t>        HOTP(K,C,D) = (Truncate(HMAC(K,C)) &amp; 0x7FFFFFFF) mod 10</a:t>
            </a:r>
            <a:r>
              <a:rPr lang="en-US" baseline="30000" dirty="0" smtClean="0"/>
              <a:t>D</a:t>
            </a:r>
            <a:endParaRPr lang="en-US" sz="2000" baseline="30000" dirty="0" smtClean="0"/>
          </a:p>
        </p:txBody>
      </p:sp>
      <p:sp>
        <p:nvSpPr>
          <p:cNvPr id="5" name="TextBox 4"/>
          <p:cNvSpPr txBox="1"/>
          <p:nvPr/>
        </p:nvSpPr>
        <p:spPr>
          <a:xfrm>
            <a:off x="2720865" y="6164069"/>
            <a:ext cx="4159472" cy="400110"/>
          </a:xfrm>
          <a:prstGeom prst="rect">
            <a:avLst/>
          </a:prstGeom>
          <a:noFill/>
        </p:spPr>
        <p:txBody>
          <a:bodyPr wrap="none" rtlCol="0">
            <a:spAutoFit/>
          </a:bodyPr>
          <a:lstStyle/>
          <a:p>
            <a:r>
              <a:rPr lang="en-US" sz="2000" dirty="0"/>
              <a:t>IETF RFC 4226 (Published in Dec 2005</a:t>
            </a:r>
            <a:r>
              <a:rPr lang="en-US" sz="2000" dirty="0" smtClean="0"/>
              <a:t>)</a:t>
            </a:r>
            <a:endParaRPr lang="en-US" sz="2000" dirty="0"/>
          </a:p>
        </p:txBody>
      </p:sp>
    </p:spTree>
    <p:extLst>
      <p:ext uri="{BB962C8B-B14F-4D97-AF65-F5344CB8AC3E}">
        <p14:creationId xmlns:p14="http://schemas.microsoft.com/office/powerpoint/2010/main" val="3181524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TOTP – Time-based One Time Password</a:t>
            </a:r>
            <a:endParaRPr lang="en-US" dirty="0">
              <a:solidFill>
                <a:schemeClr val="accent2"/>
              </a:solidFill>
            </a:endParaRPr>
          </a:p>
        </p:txBody>
      </p:sp>
      <p:sp>
        <p:nvSpPr>
          <p:cNvPr id="3" name="Content Placeholder 2"/>
          <p:cNvSpPr>
            <a:spLocks noGrp="1"/>
          </p:cNvSpPr>
          <p:nvPr>
            <p:ph idx="1"/>
          </p:nvPr>
        </p:nvSpPr>
        <p:spPr/>
        <p:txBody>
          <a:bodyPr>
            <a:noAutofit/>
          </a:bodyPr>
          <a:lstStyle/>
          <a:p>
            <a:pPr marL="0" indent="0">
              <a:buNone/>
            </a:pPr>
            <a:r>
              <a:rPr lang="en-US" sz="2400" b="1" dirty="0">
                <a:solidFill>
                  <a:schemeClr val="accent1"/>
                </a:solidFill>
              </a:rPr>
              <a:t>Definition</a:t>
            </a:r>
          </a:p>
          <a:p>
            <a:pPr marL="0" indent="0">
              <a:buNone/>
            </a:pPr>
            <a:r>
              <a:rPr lang="en-US" sz="2400" dirty="0"/>
              <a:t>Let:</a:t>
            </a:r>
          </a:p>
          <a:p>
            <a:pPr marL="0" indent="0">
              <a:spcBef>
                <a:spcPts val="1200"/>
              </a:spcBef>
              <a:buNone/>
            </a:pPr>
            <a:r>
              <a:rPr lang="en-US" sz="1800" dirty="0"/>
              <a:t> </a:t>
            </a:r>
            <a:r>
              <a:rPr lang="en-US" sz="1800" dirty="0" smtClean="0"/>
              <a:t>       K </a:t>
            </a:r>
            <a:r>
              <a:rPr lang="en-US" sz="1800" dirty="0"/>
              <a:t>be a secret key</a:t>
            </a:r>
          </a:p>
          <a:p>
            <a:pPr marL="0" indent="0">
              <a:spcBef>
                <a:spcPts val="1200"/>
              </a:spcBef>
              <a:buNone/>
            </a:pPr>
            <a:r>
              <a:rPr lang="en-US" sz="1800" dirty="0" smtClean="0"/>
              <a:t>        TN be the current time, T0 be Epoch time</a:t>
            </a:r>
          </a:p>
          <a:p>
            <a:pPr marL="0" indent="0">
              <a:spcBef>
                <a:spcPts val="1200"/>
              </a:spcBef>
              <a:buNone/>
            </a:pPr>
            <a:r>
              <a:rPr lang="en-US" sz="1800" dirty="0" smtClean="0"/>
              <a:t>        TS be a time step, expressed in seconds</a:t>
            </a:r>
            <a:endParaRPr lang="en-US" sz="1800" dirty="0"/>
          </a:p>
          <a:p>
            <a:pPr marL="0" indent="0">
              <a:spcBef>
                <a:spcPts val="1200"/>
              </a:spcBef>
              <a:buNone/>
            </a:pPr>
            <a:r>
              <a:rPr lang="en-US" sz="1800" dirty="0" smtClean="0"/>
              <a:t>        D </a:t>
            </a:r>
            <a:r>
              <a:rPr lang="en-US" sz="1800" dirty="0"/>
              <a:t>be a number of desired digits</a:t>
            </a:r>
          </a:p>
          <a:p>
            <a:pPr marL="0" indent="0">
              <a:spcBef>
                <a:spcPts val="1200"/>
              </a:spcBef>
              <a:buNone/>
            </a:pPr>
            <a:r>
              <a:rPr lang="en-US" sz="1800" dirty="0" smtClean="0"/>
              <a:t>        </a:t>
            </a:r>
            <a:r>
              <a:rPr lang="en-US" sz="1800" dirty="0" err="1" smtClean="0"/>
              <a:t>unixtime</a:t>
            </a:r>
            <a:r>
              <a:rPr lang="en-US" sz="1800" dirty="0" smtClean="0"/>
              <a:t>() be a function to convert a date into POSIX.1 time</a:t>
            </a:r>
          </a:p>
          <a:p>
            <a:pPr marL="0" indent="0">
              <a:spcBef>
                <a:spcPts val="1200"/>
              </a:spcBef>
              <a:buNone/>
            </a:pPr>
            <a:r>
              <a:rPr lang="en-US" sz="1800" dirty="0" smtClean="0"/>
              <a:t>        HOTP(K,C,D</a:t>
            </a:r>
            <a:r>
              <a:rPr lang="en-US" sz="1800" dirty="0"/>
              <a:t>) be a HMAC One Time Password algorithm</a:t>
            </a:r>
          </a:p>
          <a:p>
            <a:pPr marL="0" indent="0">
              <a:buNone/>
            </a:pPr>
            <a:r>
              <a:rPr lang="en-US" sz="2400" dirty="0"/>
              <a:t>Then</a:t>
            </a:r>
            <a:r>
              <a:rPr lang="en-US" sz="2400" dirty="0" smtClean="0"/>
              <a:t>:</a:t>
            </a:r>
          </a:p>
          <a:p>
            <a:pPr marL="0" indent="0">
              <a:buNone/>
            </a:pPr>
            <a:r>
              <a:rPr lang="en-US" sz="2000" dirty="0" smtClean="0"/>
              <a:t>        TOTP(K,TN,TS,D) </a:t>
            </a:r>
            <a:r>
              <a:rPr lang="en-US" sz="2000" dirty="0"/>
              <a:t>= </a:t>
            </a:r>
            <a:r>
              <a:rPr lang="en-US" sz="2000" dirty="0" smtClean="0"/>
              <a:t>HOTP(K, ((</a:t>
            </a:r>
            <a:r>
              <a:rPr lang="en-US" sz="2000" dirty="0" err="1"/>
              <a:t>unixtime</a:t>
            </a:r>
            <a:r>
              <a:rPr lang="en-US" sz="2000" dirty="0"/>
              <a:t>(TN) – </a:t>
            </a:r>
            <a:r>
              <a:rPr lang="en-US" sz="2000" dirty="0" err="1"/>
              <a:t>unixtime</a:t>
            </a:r>
            <a:r>
              <a:rPr lang="en-US" sz="2000" dirty="0"/>
              <a:t>(T0)) / TS</a:t>
            </a:r>
            <a:r>
              <a:rPr lang="en-US" sz="2000" dirty="0" smtClean="0"/>
              <a:t>), D)</a:t>
            </a:r>
            <a:endParaRPr lang="en-US" sz="2000" dirty="0"/>
          </a:p>
        </p:txBody>
      </p:sp>
      <p:sp>
        <p:nvSpPr>
          <p:cNvPr id="5" name="TextBox 4"/>
          <p:cNvSpPr txBox="1"/>
          <p:nvPr/>
        </p:nvSpPr>
        <p:spPr>
          <a:xfrm>
            <a:off x="2691177" y="6167211"/>
            <a:ext cx="4218847" cy="400110"/>
          </a:xfrm>
          <a:prstGeom prst="rect">
            <a:avLst/>
          </a:prstGeom>
          <a:noFill/>
        </p:spPr>
        <p:txBody>
          <a:bodyPr wrap="none" rtlCol="0">
            <a:spAutoFit/>
          </a:bodyPr>
          <a:lstStyle/>
          <a:p>
            <a:r>
              <a:rPr lang="en-US" sz="2000" dirty="0"/>
              <a:t>IETF RFC 6238 (Published in May 2011</a:t>
            </a:r>
            <a:r>
              <a:rPr lang="en-US" sz="2000" dirty="0" smtClean="0"/>
              <a:t>)</a:t>
            </a:r>
            <a:endParaRPr lang="en-US" sz="2000" dirty="0"/>
          </a:p>
        </p:txBody>
      </p:sp>
    </p:spTree>
    <p:extLst>
      <p:ext uri="{BB962C8B-B14F-4D97-AF65-F5344CB8AC3E}">
        <p14:creationId xmlns:p14="http://schemas.microsoft.com/office/powerpoint/2010/main" val="1868399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Phone Apps</a:t>
            </a:r>
            <a:endParaRPr lang="en-US" dirty="0">
              <a:solidFill>
                <a:schemeClr val="accent2"/>
              </a:solidFill>
            </a:endParaRPr>
          </a:p>
        </p:txBody>
      </p:sp>
      <p:sp>
        <p:nvSpPr>
          <p:cNvPr id="3" name="Content Placeholder 2"/>
          <p:cNvSpPr>
            <a:spLocks noGrp="1"/>
          </p:cNvSpPr>
          <p:nvPr>
            <p:ph idx="1"/>
          </p:nvPr>
        </p:nvSpPr>
        <p:spPr/>
        <p:txBody>
          <a:bodyPr>
            <a:normAutofit/>
          </a:bodyPr>
          <a:lstStyle/>
          <a:p>
            <a:pPr marL="0" indent="0">
              <a:buNone/>
            </a:pPr>
            <a:r>
              <a:rPr lang="en-US" sz="2400" dirty="0" smtClean="0">
                <a:solidFill>
                  <a:schemeClr val="accent1"/>
                </a:solidFill>
              </a:rPr>
              <a:t>Android</a:t>
            </a:r>
          </a:p>
          <a:p>
            <a:pPr marL="0" indent="0">
              <a:buNone/>
            </a:pPr>
            <a:r>
              <a:rPr lang="en-US" sz="2400" dirty="0" smtClean="0"/>
              <a:t>Google Authenticator, Authy, FreeOTP</a:t>
            </a:r>
            <a:endParaRPr lang="en-US" sz="2400" dirty="0"/>
          </a:p>
          <a:p>
            <a:pPr marL="0" indent="0">
              <a:buNone/>
            </a:pPr>
            <a:r>
              <a:rPr lang="en-US" sz="2400" dirty="0" smtClean="0">
                <a:solidFill>
                  <a:schemeClr val="accent1"/>
                </a:solidFill>
              </a:rPr>
              <a:t>IPhone</a:t>
            </a:r>
          </a:p>
          <a:p>
            <a:pPr marL="0" indent="0">
              <a:buNone/>
            </a:pPr>
            <a:r>
              <a:rPr lang="en-US" sz="2400" dirty="0"/>
              <a:t>Google Authenticator, Authy, </a:t>
            </a:r>
            <a:r>
              <a:rPr lang="en-US" sz="2400" dirty="0" smtClean="0"/>
              <a:t>FreeOTP</a:t>
            </a:r>
          </a:p>
          <a:p>
            <a:pPr marL="0" indent="0">
              <a:buNone/>
            </a:pPr>
            <a:r>
              <a:rPr lang="en-US" sz="2400" dirty="0" smtClean="0">
                <a:solidFill>
                  <a:schemeClr val="accent1"/>
                </a:solidFill>
              </a:rPr>
              <a:t>Windows Phone</a:t>
            </a:r>
          </a:p>
          <a:p>
            <a:pPr marL="0" indent="0">
              <a:buNone/>
            </a:pPr>
            <a:r>
              <a:rPr lang="en-US" sz="2400" dirty="0" smtClean="0"/>
              <a:t>Microsoft Authenticator</a:t>
            </a:r>
            <a:endParaRPr lang="en-US" sz="2400" dirty="0"/>
          </a:p>
        </p:txBody>
      </p:sp>
      <p:pic>
        <p:nvPicPr>
          <p:cNvPr id="2050" name="Picture 2" descr="http://www.clipartlord.com/wp-content/uploads/2014/02/smartphone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922" y="4211444"/>
            <a:ext cx="2785879"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156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Another Demo</a:t>
            </a:r>
            <a:br>
              <a:rPr lang="en-US" dirty="0" smtClean="0">
                <a:solidFill>
                  <a:schemeClr val="accent2"/>
                </a:solidFill>
              </a:rPr>
            </a:br>
            <a:endParaRPr lang="en-US" dirty="0">
              <a:solidFill>
                <a:schemeClr val="accent2"/>
              </a:solidFill>
            </a:endParaRPr>
          </a:p>
        </p:txBody>
      </p:sp>
      <p:pic>
        <p:nvPicPr>
          <p:cNvPr id="1026" name="Picture 2" descr="http://static1.squarespace.com/static/5507871fe4b091362769b92a/t/558c4087e4b08aeb0473dbc9/1435254919755/?format=500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851" y="1498600"/>
            <a:ext cx="4381500" cy="436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032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A Few Lasts Notes</a:t>
            </a:r>
            <a:endParaRPr lang="en-US" dirty="0">
              <a:solidFill>
                <a:schemeClr val="accent2"/>
              </a:solidFill>
            </a:endParaRPr>
          </a:p>
        </p:txBody>
      </p:sp>
      <p:sp>
        <p:nvSpPr>
          <p:cNvPr id="3" name="Content Placeholder 2"/>
          <p:cNvSpPr>
            <a:spLocks noGrp="1"/>
          </p:cNvSpPr>
          <p:nvPr>
            <p:ph idx="1"/>
          </p:nvPr>
        </p:nvSpPr>
        <p:spPr/>
        <p:txBody>
          <a:bodyPr>
            <a:normAutofit/>
          </a:bodyPr>
          <a:lstStyle/>
          <a:p>
            <a:r>
              <a:rPr lang="en-US" sz="2400" dirty="0" smtClean="0"/>
              <a:t>Implement multiple methods for fallback</a:t>
            </a:r>
          </a:p>
          <a:p>
            <a:r>
              <a:rPr lang="en-US" sz="2400" dirty="0" smtClean="0"/>
              <a:t>Educate your users on why 2FA is important</a:t>
            </a:r>
          </a:p>
          <a:p>
            <a:endParaRPr lang="en-US" sz="2400" dirty="0"/>
          </a:p>
        </p:txBody>
      </p:sp>
      <p:grpSp>
        <p:nvGrpSpPr>
          <p:cNvPr id="10" name="diagonals"/>
          <p:cNvGrpSpPr/>
          <p:nvPr/>
        </p:nvGrpSpPr>
        <p:grpSpPr>
          <a:xfrm>
            <a:off x="5638801" y="4145282"/>
            <a:ext cx="3515503" cy="2731407"/>
            <a:chOff x="5638800" y="3108960"/>
            <a:chExt cx="3515503" cy="2048555"/>
          </a:xfrm>
        </p:grpSpPr>
        <p:cxnSp>
          <p:nvCxnSpPr>
            <p:cNvPr id="11" name="Straight Connector 10"/>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2870590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Thank You!</a:t>
            </a:r>
            <a:endParaRPr lang="en-US" dirty="0">
              <a:solidFill>
                <a:schemeClr val="accent2"/>
              </a:solidFill>
            </a:endParaRPr>
          </a:p>
        </p:txBody>
      </p:sp>
      <p:sp>
        <p:nvSpPr>
          <p:cNvPr id="3" name="Content Placeholder 2"/>
          <p:cNvSpPr>
            <a:spLocks noGrp="1"/>
          </p:cNvSpPr>
          <p:nvPr>
            <p:ph idx="1"/>
          </p:nvPr>
        </p:nvSpPr>
        <p:spPr/>
        <p:txBody>
          <a:bodyPr>
            <a:normAutofit/>
          </a:bodyPr>
          <a:lstStyle/>
          <a:p>
            <a:pPr marL="0" indent="0">
              <a:buNone/>
            </a:pPr>
            <a:r>
              <a:rPr lang="en-US" sz="2400" dirty="0" smtClean="0"/>
              <a:t>Alan P. Barber</a:t>
            </a:r>
          </a:p>
          <a:p>
            <a:pPr marL="0" indent="0">
              <a:buNone/>
            </a:pPr>
            <a:r>
              <a:rPr lang="en-US" sz="2400" b="1" dirty="0" smtClean="0"/>
              <a:t>Website: </a:t>
            </a:r>
            <a:r>
              <a:rPr lang="en-US" sz="2400" dirty="0" smtClean="0"/>
              <a:t>alanbarber.com</a:t>
            </a:r>
          </a:p>
          <a:p>
            <a:pPr marL="0" indent="0">
              <a:buNone/>
            </a:pPr>
            <a:r>
              <a:rPr lang="en-US" sz="2400" b="1" dirty="0" smtClean="0"/>
              <a:t>Email: </a:t>
            </a:r>
            <a:r>
              <a:rPr lang="en-US" sz="2400" dirty="0" smtClean="0"/>
              <a:t>alan@alanbarber.com</a:t>
            </a:r>
          </a:p>
          <a:p>
            <a:pPr marL="0" indent="0">
              <a:buNone/>
            </a:pPr>
            <a:r>
              <a:rPr lang="en-US" sz="2400" b="1" dirty="0" smtClean="0"/>
              <a:t>Twitter: </a:t>
            </a:r>
            <a:r>
              <a:rPr lang="en-US" sz="2400" dirty="0" smtClean="0"/>
              <a:t>@</a:t>
            </a:r>
            <a:r>
              <a:rPr lang="en-US" sz="2400" dirty="0" err="1" smtClean="0"/>
              <a:t>alanbarber</a:t>
            </a:r>
            <a:endParaRPr lang="en-US" sz="2400" dirty="0" smtClean="0"/>
          </a:p>
          <a:p>
            <a:pPr marL="0" indent="0">
              <a:buNone/>
            </a:pPr>
            <a:endParaRPr lang="en-US" sz="2400" dirty="0" smtClean="0"/>
          </a:p>
          <a:p>
            <a:pPr marL="0" indent="0">
              <a:buNone/>
            </a:pPr>
            <a:endParaRPr lang="en-US" sz="2400" dirty="0"/>
          </a:p>
        </p:txBody>
      </p:sp>
      <p:pic>
        <p:nvPicPr>
          <p:cNvPr id="6148" name="Picture 4" descr="Alan P. Bar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1" y="1498600"/>
            <a:ext cx="3048000" cy="2286001"/>
          </a:xfrm>
          <a:prstGeom prst="rect">
            <a:avLst/>
          </a:prstGeom>
          <a:noFill/>
          <a:ln w="3175">
            <a:noFill/>
          </a:ln>
          <a:effectLst>
            <a:softEdge rad="31750"/>
          </a:effectLst>
          <a:extLst>
            <a:ext uri="{909E8E84-426E-40DD-AFC4-6F175D3DCCD1}">
              <a14:hiddenFill xmlns:a14="http://schemas.microsoft.com/office/drawing/2010/main">
                <a:solidFill>
                  <a:srgbClr val="FFFFFF"/>
                </a:solidFill>
              </a14:hiddenFill>
            </a:ext>
          </a:extLst>
        </p:spPr>
      </p:pic>
      <p:grpSp>
        <p:nvGrpSpPr>
          <p:cNvPr id="10" name="diagonals"/>
          <p:cNvGrpSpPr/>
          <p:nvPr/>
        </p:nvGrpSpPr>
        <p:grpSpPr>
          <a:xfrm>
            <a:off x="5638801" y="4145282"/>
            <a:ext cx="3515503" cy="2731407"/>
            <a:chOff x="5638800" y="3108960"/>
            <a:chExt cx="3515503" cy="2048555"/>
          </a:xfrm>
        </p:grpSpPr>
        <p:cxnSp>
          <p:nvCxnSpPr>
            <p:cNvPr id="11" name="Straight Connector 10"/>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56672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Questions, comments, complaints?</a:t>
            </a:r>
            <a:r>
              <a:rPr lang="en-US" dirty="0" smtClean="0">
                <a:solidFill>
                  <a:schemeClr val="accent2"/>
                </a:solidFill>
              </a:rPr>
              <a:t/>
            </a:r>
            <a:br>
              <a:rPr lang="en-US" dirty="0" smtClean="0">
                <a:solidFill>
                  <a:schemeClr val="accent2"/>
                </a:solidFill>
              </a:rPr>
            </a:br>
            <a:endParaRPr lang="en-US" dirty="0">
              <a:solidFill>
                <a:schemeClr val="accent2"/>
              </a:solidFill>
            </a:endParaRPr>
          </a:p>
        </p:txBody>
      </p:sp>
      <p:sp>
        <p:nvSpPr>
          <p:cNvPr id="3" name="Content Placeholder 2"/>
          <p:cNvSpPr>
            <a:spLocks noGrp="1"/>
          </p:cNvSpPr>
          <p:nvPr>
            <p:ph idx="1"/>
          </p:nvPr>
        </p:nvSpPr>
        <p:spPr/>
        <p:txBody>
          <a:bodyPr>
            <a:normAutofit/>
          </a:bodyPr>
          <a:lstStyle/>
          <a:p>
            <a:pPr marL="0" indent="0">
              <a:buNone/>
            </a:pPr>
            <a:r>
              <a:rPr lang="en-US" sz="2400" dirty="0" smtClean="0"/>
              <a:t>Ask me questions! I’ll try to answer them!</a:t>
            </a:r>
            <a:endParaRPr lang="en-US" sz="2400" dirty="0"/>
          </a:p>
        </p:txBody>
      </p:sp>
      <p:pic>
        <p:nvPicPr>
          <p:cNvPr id="2050" name="Picture 2" descr="15 Most Important Lessons Rick Sanchez From &quot;Rick And Morty&quot; Has Taught 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075" y="2837481"/>
            <a:ext cx="6115051" cy="3326588"/>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11458" y="6164069"/>
            <a:ext cx="3046668" cy="307777"/>
          </a:xfrm>
          <a:prstGeom prst="rect">
            <a:avLst/>
          </a:prstGeom>
          <a:noFill/>
        </p:spPr>
        <p:txBody>
          <a:bodyPr wrap="none" rtlCol="0">
            <a:spAutoFit/>
          </a:bodyPr>
          <a:lstStyle/>
          <a:p>
            <a:r>
              <a:rPr lang="en-US" sz="1400" dirty="0"/>
              <a:t>http://rickandmortythings.tumblr.com/</a:t>
            </a:r>
          </a:p>
        </p:txBody>
      </p:sp>
    </p:spTree>
    <p:extLst>
      <p:ext uri="{BB962C8B-B14F-4D97-AF65-F5344CB8AC3E}">
        <p14:creationId xmlns:p14="http://schemas.microsoft.com/office/powerpoint/2010/main" val="2151571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The Moral Of The Story</a:t>
            </a:r>
            <a:endParaRPr lang="en-US" dirty="0"/>
          </a:p>
        </p:txBody>
      </p:sp>
      <p:sp>
        <p:nvSpPr>
          <p:cNvPr id="3" name="TextBox 2"/>
          <p:cNvSpPr txBox="1"/>
          <p:nvPr/>
        </p:nvSpPr>
        <p:spPr>
          <a:xfrm>
            <a:off x="2743927" y="2209800"/>
            <a:ext cx="4113348" cy="2862322"/>
          </a:xfrm>
          <a:prstGeom prst="rect">
            <a:avLst/>
          </a:prstGeom>
          <a:noFill/>
        </p:spPr>
        <p:txBody>
          <a:bodyPr wrap="square" rtlCol="0">
            <a:spAutoFit/>
          </a:bodyPr>
          <a:lstStyle/>
          <a:p>
            <a:pPr algn="ctr"/>
            <a:r>
              <a:rPr lang="en-US" sz="6000" dirty="0" smtClean="0"/>
              <a:t>PASSWORDS</a:t>
            </a:r>
          </a:p>
          <a:p>
            <a:pPr algn="ctr"/>
            <a:r>
              <a:rPr lang="en-US" sz="6000" dirty="0" smtClean="0"/>
              <a:t>DON’T</a:t>
            </a:r>
            <a:br>
              <a:rPr lang="en-US" sz="6000" dirty="0" smtClean="0"/>
            </a:br>
            <a:r>
              <a:rPr lang="en-US" sz="6000" dirty="0" smtClean="0"/>
              <a:t>WORK</a:t>
            </a:r>
            <a:endParaRPr lang="en-US" sz="6000" dirty="0"/>
          </a:p>
        </p:txBody>
      </p:sp>
    </p:spTree>
    <p:extLst>
      <p:ext uri="{BB962C8B-B14F-4D97-AF65-F5344CB8AC3E}">
        <p14:creationId xmlns:p14="http://schemas.microsoft.com/office/powerpoint/2010/main" val="3335350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The REAL Moral Of The Story</a:t>
            </a:r>
            <a:endParaRPr lang="en-US" dirty="0"/>
          </a:p>
        </p:txBody>
      </p:sp>
      <p:sp>
        <p:nvSpPr>
          <p:cNvPr id="4" name="TextBox 3"/>
          <p:cNvSpPr txBox="1"/>
          <p:nvPr/>
        </p:nvSpPr>
        <p:spPr>
          <a:xfrm>
            <a:off x="914401" y="2023408"/>
            <a:ext cx="7772400" cy="1938992"/>
          </a:xfrm>
          <a:prstGeom prst="rect">
            <a:avLst/>
          </a:prstGeom>
          <a:noFill/>
        </p:spPr>
        <p:txBody>
          <a:bodyPr wrap="square" rtlCol="0">
            <a:spAutoFit/>
          </a:bodyPr>
          <a:lstStyle/>
          <a:p>
            <a:r>
              <a:rPr lang="en-US" sz="6000" dirty="0" smtClean="0"/>
              <a:t>Passwords aren’t good for proving identity</a:t>
            </a:r>
          </a:p>
        </p:txBody>
      </p:sp>
    </p:spTree>
    <p:extLst>
      <p:ext uri="{BB962C8B-B14F-4D97-AF65-F5344CB8AC3E}">
        <p14:creationId xmlns:p14="http://schemas.microsoft.com/office/powerpoint/2010/main" val="2606144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Why can’t you trust passwords?</a:t>
            </a:r>
            <a:endParaRPr lang="en-US" dirty="0"/>
          </a:p>
        </p:txBody>
      </p:sp>
      <p:sp>
        <p:nvSpPr>
          <p:cNvPr id="4" name="Content Placeholder 3"/>
          <p:cNvSpPr>
            <a:spLocks noGrp="1"/>
          </p:cNvSpPr>
          <p:nvPr>
            <p:ph idx="1"/>
          </p:nvPr>
        </p:nvSpPr>
        <p:spPr/>
        <p:txBody>
          <a:bodyPr>
            <a:normAutofit/>
          </a:bodyPr>
          <a:lstStyle/>
          <a:p>
            <a:r>
              <a:rPr lang="en-US" dirty="0" smtClean="0"/>
              <a:t>Website hacks</a:t>
            </a:r>
          </a:p>
          <a:p>
            <a:r>
              <a:rPr lang="en-US" dirty="0" smtClean="0"/>
              <a:t>Viruses, Trojans, </a:t>
            </a:r>
            <a:r>
              <a:rPr lang="en-US" dirty="0" err="1" smtClean="0"/>
              <a:t>Keyloggers</a:t>
            </a:r>
            <a:r>
              <a:rPr lang="en-US" dirty="0" smtClean="0"/>
              <a:t>, </a:t>
            </a:r>
            <a:r>
              <a:rPr lang="en-US" dirty="0" err="1" smtClean="0"/>
              <a:t>Etc</a:t>
            </a:r>
            <a:endParaRPr lang="en-US" dirty="0" smtClean="0"/>
          </a:p>
          <a:p>
            <a:r>
              <a:rPr lang="en-US" dirty="0" smtClean="0"/>
              <a:t>Man In The Middle attacks</a:t>
            </a:r>
          </a:p>
          <a:p>
            <a:r>
              <a:rPr lang="en-US" dirty="0" smtClean="0"/>
              <a:t>Phishing attacks</a:t>
            </a:r>
          </a:p>
          <a:p>
            <a:endParaRPr lang="en-US" dirty="0" smtClean="0"/>
          </a:p>
        </p:txBody>
      </p:sp>
    </p:spTree>
    <p:extLst>
      <p:ext uri="{BB962C8B-B14F-4D97-AF65-F5344CB8AC3E}">
        <p14:creationId xmlns:p14="http://schemas.microsoft.com/office/powerpoint/2010/main" val="2083819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Have I convinced you yet?</a:t>
            </a:r>
            <a:endParaRPr lang="en-US" dirty="0"/>
          </a:p>
        </p:txBody>
      </p:sp>
      <p:pic>
        <p:nvPicPr>
          <p:cNvPr id="1028" name="Picture 4" descr="GLADIATOR - are you not convinc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1" y="17526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513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The Solution</a:t>
            </a:r>
            <a:endParaRPr lang="en-US" dirty="0">
              <a:solidFill>
                <a:schemeClr val="accent2"/>
              </a:solidFill>
            </a:endParaRPr>
          </a:p>
        </p:txBody>
      </p:sp>
      <p:sp>
        <p:nvSpPr>
          <p:cNvPr id="3" name="Content Placeholder 2"/>
          <p:cNvSpPr>
            <a:spLocks noGrp="1"/>
          </p:cNvSpPr>
          <p:nvPr>
            <p:ph idx="1"/>
          </p:nvPr>
        </p:nvSpPr>
        <p:spPr/>
        <p:txBody>
          <a:bodyPr anchor="t">
            <a:normAutofit/>
          </a:bodyPr>
          <a:lstStyle/>
          <a:p>
            <a:pPr marL="0" indent="0">
              <a:buNone/>
            </a:pPr>
            <a:r>
              <a:rPr lang="en-US" sz="2400" dirty="0" smtClean="0"/>
              <a:t>Once a user provides their username and password,</a:t>
            </a:r>
          </a:p>
          <a:p>
            <a:pPr marL="0" indent="0">
              <a:buNone/>
            </a:pPr>
            <a:r>
              <a:rPr lang="en-US" sz="2400" dirty="0" smtClean="0"/>
              <a:t>ask them to prove their identity.</a:t>
            </a:r>
            <a:endParaRPr lang="en-US" sz="2400" dirty="0"/>
          </a:p>
        </p:txBody>
      </p:sp>
      <p:pic>
        <p:nvPicPr>
          <p:cNvPr id="4" name="Picture 3"/>
          <p:cNvPicPr>
            <a:picLocks noChangeAspect="1"/>
          </p:cNvPicPr>
          <p:nvPr/>
        </p:nvPicPr>
        <p:blipFill>
          <a:blip r:embed="rId3"/>
          <a:stretch>
            <a:fillRect/>
          </a:stretch>
        </p:blipFill>
        <p:spPr>
          <a:xfrm>
            <a:off x="1370148" y="3847874"/>
            <a:ext cx="6860906" cy="2316195"/>
          </a:xfrm>
          <a:prstGeom prst="rect">
            <a:avLst/>
          </a:prstGeom>
        </p:spPr>
      </p:pic>
    </p:spTree>
    <p:extLst>
      <p:ext uri="{BB962C8B-B14F-4D97-AF65-F5344CB8AC3E}">
        <p14:creationId xmlns:p14="http://schemas.microsoft.com/office/powerpoint/2010/main" val="293331209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7"/>
            <a:ext cx="8229599" cy="1223963"/>
          </a:xfrm>
        </p:spPr>
        <p:txBody>
          <a:bodyPr>
            <a:normAutofit/>
          </a:bodyPr>
          <a:lstStyle/>
          <a:p>
            <a:r>
              <a:rPr lang="en-US" sz="3500" dirty="0" smtClean="0">
                <a:solidFill>
                  <a:schemeClr val="accent2"/>
                </a:solidFill>
              </a:rPr>
              <a:t>Lets Talk About Multi Factor Authentication</a:t>
            </a:r>
            <a:endParaRPr lang="en-US" sz="3500"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Multi Factor Authentication is a method of user access control using several separate verification factors.</a:t>
            </a:r>
          </a:p>
          <a:p>
            <a:pPr marL="0" indent="0">
              <a:buNone/>
            </a:pPr>
            <a:endParaRPr lang="en-US" dirty="0"/>
          </a:p>
          <a:p>
            <a:pPr marL="0" indent="0">
              <a:buNone/>
            </a:pPr>
            <a:r>
              <a:rPr lang="en-US" dirty="0" smtClean="0"/>
              <a:t>There are 3 classifications of factors</a:t>
            </a:r>
          </a:p>
          <a:p>
            <a:pPr marL="514350" indent="-514350">
              <a:buFont typeface="+mj-lt"/>
              <a:buAutoNum type="arabicPeriod"/>
            </a:pPr>
            <a:r>
              <a:rPr lang="en-US" dirty="0" smtClean="0"/>
              <a:t>Knowledge</a:t>
            </a:r>
          </a:p>
          <a:p>
            <a:pPr marL="304746" lvl="1" indent="0">
              <a:buNone/>
            </a:pPr>
            <a:r>
              <a:rPr lang="en-US" dirty="0" smtClean="0"/>
              <a:t>Something the user knows</a:t>
            </a:r>
          </a:p>
          <a:p>
            <a:pPr marL="514350" indent="-514350">
              <a:buFont typeface="+mj-lt"/>
              <a:buAutoNum type="arabicPeriod"/>
            </a:pPr>
            <a:r>
              <a:rPr lang="en-US" dirty="0" smtClean="0"/>
              <a:t>Possession</a:t>
            </a:r>
          </a:p>
          <a:p>
            <a:pPr marL="304746" lvl="1" indent="0">
              <a:buNone/>
            </a:pPr>
            <a:r>
              <a:rPr lang="en-US" dirty="0" smtClean="0"/>
              <a:t>Something the user has</a:t>
            </a:r>
          </a:p>
          <a:p>
            <a:pPr marL="514350" indent="-514350">
              <a:buFont typeface="+mj-lt"/>
              <a:buAutoNum type="arabicPeriod"/>
            </a:pPr>
            <a:r>
              <a:rPr lang="en-US" dirty="0" smtClean="0"/>
              <a:t>Inherence</a:t>
            </a:r>
          </a:p>
          <a:p>
            <a:pPr marL="304746" lvl="1" indent="0">
              <a:buNone/>
            </a:pPr>
            <a:r>
              <a:rPr lang="en-US" dirty="0" smtClean="0"/>
              <a:t>Something the user contains</a:t>
            </a:r>
          </a:p>
          <a:p>
            <a:pPr marL="819096" lvl="1" indent="-514350">
              <a:buFont typeface="+mj-lt"/>
              <a:buAutoNum type="arabicPeriod"/>
            </a:pPr>
            <a:endParaRPr lang="en-US" dirty="0"/>
          </a:p>
        </p:txBody>
      </p:sp>
    </p:spTree>
    <p:extLst>
      <p:ext uri="{BB962C8B-B14F-4D97-AF65-F5344CB8AC3E}">
        <p14:creationId xmlns:p14="http://schemas.microsoft.com/office/powerpoint/2010/main" val="19827039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What is Two Factor </a:t>
            </a:r>
            <a:r>
              <a:rPr lang="en-US" dirty="0" smtClean="0">
                <a:solidFill>
                  <a:schemeClr val="accent2"/>
                </a:solidFill>
              </a:rPr>
              <a:t>Authentication</a:t>
            </a:r>
            <a:endParaRPr lang="en-US" dirty="0">
              <a:solidFill>
                <a:schemeClr val="accent2"/>
              </a:solidFill>
            </a:endParaRPr>
          </a:p>
        </p:txBody>
      </p:sp>
      <p:sp>
        <p:nvSpPr>
          <p:cNvPr id="3" name="Content Placeholder 2"/>
          <p:cNvSpPr>
            <a:spLocks noGrp="1"/>
          </p:cNvSpPr>
          <p:nvPr>
            <p:ph idx="1"/>
          </p:nvPr>
        </p:nvSpPr>
        <p:spPr/>
        <p:txBody>
          <a:bodyPr>
            <a:normAutofit/>
          </a:bodyPr>
          <a:lstStyle/>
          <a:p>
            <a:pPr marL="0" indent="0">
              <a:buNone/>
            </a:pPr>
            <a:r>
              <a:rPr lang="en-US" sz="2400" dirty="0" smtClean="0"/>
              <a:t>Two Factor Authentication is a way of providing identification of a user by means of two different components.</a:t>
            </a:r>
          </a:p>
          <a:p>
            <a:pPr marL="514350" indent="-514350">
              <a:buFont typeface="+mj-lt"/>
              <a:buAutoNum type="arabicPeriod"/>
            </a:pPr>
            <a:r>
              <a:rPr lang="en-US" sz="2400" dirty="0" smtClean="0"/>
              <a:t>A secret the user knows (password)</a:t>
            </a:r>
          </a:p>
          <a:p>
            <a:pPr marL="514350" indent="-514350">
              <a:buFont typeface="+mj-lt"/>
              <a:buAutoNum type="arabicPeriod"/>
            </a:pPr>
            <a:r>
              <a:rPr lang="en-US" sz="2400" dirty="0" smtClean="0"/>
              <a:t>A physical object the user has (token, phone, </a:t>
            </a:r>
            <a:r>
              <a:rPr lang="en-US" sz="2400" dirty="0" err="1" smtClean="0"/>
              <a:t>etc</a:t>
            </a:r>
            <a:r>
              <a:rPr lang="en-US" sz="2400" dirty="0" smtClean="0"/>
              <a:t>)</a:t>
            </a:r>
            <a:endParaRPr lang="en-US" sz="2400" dirty="0"/>
          </a:p>
        </p:txBody>
      </p:sp>
      <p:pic>
        <p:nvPicPr>
          <p:cNvPr id="2050" name="Picture 2" descr="http://www.ssl.fujitsu.com/products/network/netproducts/rsa/img/SID80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943919"/>
            <a:ext cx="2569445" cy="10620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rightsline.com/wp-content/uploads/2014/10/tech-page-00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1865" y="4457193"/>
            <a:ext cx="2744021" cy="1876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411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ch 16x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Triple circuit lines presentation (widescreen)</Template>
  <TotalTime>0</TotalTime>
  <Words>1518</Words>
  <Application>Microsoft Office PowerPoint</Application>
  <PresentationFormat>On-screen Show (4:3)</PresentationFormat>
  <Paragraphs>197</Paragraphs>
  <Slides>28</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Tech 16x9</vt:lpstr>
      <vt:lpstr>Passwords Don’t Work</vt:lpstr>
      <vt:lpstr>Let Me Tell You A Story</vt:lpstr>
      <vt:lpstr>The Moral Of The Story</vt:lpstr>
      <vt:lpstr>The REAL Moral Of The Story</vt:lpstr>
      <vt:lpstr>Why can’t you trust passwords?</vt:lpstr>
      <vt:lpstr>Have I convinced you yet?</vt:lpstr>
      <vt:lpstr>The Solution</vt:lpstr>
      <vt:lpstr>Lets Talk About Multi Factor Authentication</vt:lpstr>
      <vt:lpstr>What is Two Factor Authentication</vt:lpstr>
      <vt:lpstr>Why Two Factor Authentication</vt:lpstr>
      <vt:lpstr>Methods of Implementation </vt:lpstr>
      <vt:lpstr>Methods of Implementation Email</vt:lpstr>
      <vt:lpstr>Methods of Implementation SMS / Text Messages</vt:lpstr>
      <vt:lpstr>Methods of Implementation Telephony / Phone Callbacks</vt:lpstr>
      <vt:lpstr>Methods of Implementation Tokens / Security Fob</vt:lpstr>
      <vt:lpstr>Methods of Implementation Universal 2nd Factor</vt:lpstr>
      <vt:lpstr>Methods of Implementation Mobile Authenticator App</vt:lpstr>
      <vt:lpstr>3rd Party Web Services</vt:lpstr>
      <vt:lpstr>Demo Time </vt:lpstr>
      <vt:lpstr>One Time Passwords</vt:lpstr>
      <vt:lpstr>One Time Passwords</vt:lpstr>
      <vt:lpstr>HOTP – HMAC One Time Password</vt:lpstr>
      <vt:lpstr>TOTP – Time-based One Time Password</vt:lpstr>
      <vt:lpstr>Phone Apps</vt:lpstr>
      <vt:lpstr>Another Demo </vt:lpstr>
      <vt:lpstr>A Few Lasts Notes</vt:lpstr>
      <vt:lpstr>Thank You!</vt:lpstr>
      <vt:lpstr>Questions, comments, complaints?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2015-07-16T15:00:53Z</dcterms:created>
  <dcterms:modified xsi:type="dcterms:W3CDTF">2015-10-10T14:47:36Z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TC027879909991</vt:lpwstr>
  </property>
</Properties>
</file>