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2" r:id="rId3"/>
    <p:sldId id="257" r:id="rId4"/>
    <p:sldId id="263" r:id="rId5"/>
    <p:sldId id="266" r:id="rId6"/>
    <p:sldId id="264" r:id="rId7"/>
    <p:sldId id="265" r:id="rId8"/>
    <p:sldId id="267" r:id="rId9"/>
    <p:sldId id="268" r:id="rId10"/>
    <p:sldId id="269" r:id="rId11"/>
    <p:sldId id="270" r:id="rId12"/>
    <p:sldId id="273" r:id="rId13"/>
    <p:sldId id="272" r:id="rId14"/>
    <p:sldId id="274" r:id="rId15"/>
    <p:sldId id="285" r:id="rId16"/>
    <p:sldId id="286" r:id="rId17"/>
    <p:sldId id="284" r:id="rId18"/>
    <p:sldId id="287" r:id="rId19"/>
    <p:sldId id="288" r:id="rId20"/>
    <p:sldId id="289" r:id="rId21"/>
    <p:sldId id="290" r:id="rId22"/>
    <p:sldId id="294" r:id="rId23"/>
    <p:sldId id="291" r:id="rId24"/>
    <p:sldId id="292" r:id="rId25"/>
    <p:sldId id="293" r:id="rId26"/>
    <p:sldId id="271" r:id="rId27"/>
    <p:sldId id="275" r:id="rId28"/>
    <p:sldId id="279" r:id="rId29"/>
    <p:sldId id="280" r:id="rId30"/>
    <p:sldId id="281" r:id="rId31"/>
    <p:sldId id="283" r:id="rId32"/>
    <p:sldId id="276" r:id="rId33"/>
    <p:sldId id="277" r:id="rId34"/>
    <p:sldId id="278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5AEDA31-A8B7-43A4-B564-214A4FE087BA}">
          <p14:sldIdLst>
            <p14:sldId id="256"/>
            <p14:sldId id="262"/>
            <p14:sldId id="257"/>
            <p14:sldId id="263"/>
            <p14:sldId id="266"/>
            <p14:sldId id="264"/>
            <p14:sldId id="265"/>
            <p14:sldId id="267"/>
            <p14:sldId id="268"/>
            <p14:sldId id="269"/>
            <p14:sldId id="270"/>
            <p14:sldId id="273"/>
            <p14:sldId id="272"/>
            <p14:sldId id="274"/>
            <p14:sldId id="285"/>
            <p14:sldId id="286"/>
            <p14:sldId id="284"/>
            <p14:sldId id="287"/>
            <p14:sldId id="288"/>
            <p14:sldId id="289"/>
            <p14:sldId id="290"/>
            <p14:sldId id="294"/>
            <p14:sldId id="291"/>
            <p14:sldId id="292"/>
            <p14:sldId id="293"/>
            <p14:sldId id="271"/>
            <p14:sldId id="275"/>
            <p14:sldId id="279"/>
            <p14:sldId id="280"/>
            <p14:sldId id="281"/>
            <p14:sldId id="283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6199" autoAdjust="0"/>
  </p:normalViewPr>
  <p:slideViewPr>
    <p:cSldViewPr snapToGrid="0">
      <p:cViewPr varScale="1">
        <p:scale>
          <a:sx n="95" d="100"/>
          <a:sy n="95" d="100"/>
        </p:scale>
        <p:origin x="10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366613-94D3-4DEA-B6D0-1041C065BA93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415CCA5-76A0-4433-B45A-EBB6A3587BF6}">
      <dgm:prSet/>
      <dgm:spPr/>
      <dgm:t>
        <a:bodyPr/>
        <a:lstStyle/>
        <a:p>
          <a:r>
            <a:rPr lang="en-US"/>
            <a:t>Principal Consultant at Improving</a:t>
          </a:r>
        </a:p>
      </dgm:t>
    </dgm:pt>
    <dgm:pt modelId="{F0272964-F6A2-432B-AABF-E765D6065BF0}" type="parTrans" cxnId="{AFE81280-BD4A-487D-B44C-D548FDC06477}">
      <dgm:prSet/>
      <dgm:spPr/>
      <dgm:t>
        <a:bodyPr/>
        <a:lstStyle/>
        <a:p>
          <a:endParaRPr lang="en-US"/>
        </a:p>
      </dgm:t>
    </dgm:pt>
    <dgm:pt modelId="{AEE45EF1-6856-495D-B90B-CCFB2201A795}" type="sibTrans" cxnId="{AFE81280-BD4A-487D-B44C-D548FDC06477}">
      <dgm:prSet/>
      <dgm:spPr/>
      <dgm:t>
        <a:bodyPr/>
        <a:lstStyle/>
        <a:p>
          <a:endParaRPr lang="en-US"/>
        </a:p>
      </dgm:t>
    </dgm:pt>
    <dgm:pt modelId="{7F4F41FF-FFD2-4BFE-B11F-63127C72CC23}">
      <dgm:prSet/>
      <dgm:spPr/>
      <dgm:t>
        <a:bodyPr/>
        <a:lstStyle/>
        <a:p>
          <a:r>
            <a:rPr lang="en-US"/>
            <a:t>Software Developer</a:t>
          </a:r>
        </a:p>
      </dgm:t>
    </dgm:pt>
    <dgm:pt modelId="{1FC49F1B-2237-42D8-A153-3FB85BE183DF}" type="parTrans" cxnId="{EA3CD651-3875-40B7-86C2-0CDED46D8FBC}">
      <dgm:prSet/>
      <dgm:spPr/>
      <dgm:t>
        <a:bodyPr/>
        <a:lstStyle/>
        <a:p>
          <a:endParaRPr lang="en-US"/>
        </a:p>
      </dgm:t>
    </dgm:pt>
    <dgm:pt modelId="{D46451FA-E89A-4684-8D24-50C519A26067}" type="sibTrans" cxnId="{EA3CD651-3875-40B7-86C2-0CDED46D8FBC}">
      <dgm:prSet/>
      <dgm:spPr/>
      <dgm:t>
        <a:bodyPr/>
        <a:lstStyle/>
        <a:p>
          <a:endParaRPr lang="en-US"/>
        </a:p>
      </dgm:t>
    </dgm:pt>
    <dgm:pt modelId="{65457A30-9424-4566-A9E8-94820C5187BE}">
      <dgm:prSet/>
      <dgm:spPr/>
      <dgm:t>
        <a:bodyPr/>
        <a:lstStyle/>
        <a:p>
          <a:r>
            <a:rPr lang="en-US"/>
            <a:t>Computer Scientist</a:t>
          </a:r>
        </a:p>
      </dgm:t>
    </dgm:pt>
    <dgm:pt modelId="{D5B45EF5-5A36-4D16-842C-0560228464E3}" type="parTrans" cxnId="{7D795E78-BAC0-4789-B46C-C6544427C605}">
      <dgm:prSet/>
      <dgm:spPr/>
      <dgm:t>
        <a:bodyPr/>
        <a:lstStyle/>
        <a:p>
          <a:endParaRPr lang="en-US"/>
        </a:p>
      </dgm:t>
    </dgm:pt>
    <dgm:pt modelId="{3A3EA4C6-FD64-467B-8A4D-A29AFE5DAE4D}" type="sibTrans" cxnId="{7D795E78-BAC0-4789-B46C-C6544427C605}">
      <dgm:prSet/>
      <dgm:spPr/>
      <dgm:t>
        <a:bodyPr/>
        <a:lstStyle/>
        <a:p>
          <a:endParaRPr lang="en-US"/>
        </a:p>
      </dgm:t>
    </dgm:pt>
    <dgm:pt modelId="{F77980A4-C490-435D-8244-2511BFC093E3}">
      <dgm:prSet/>
      <dgm:spPr/>
      <dgm:t>
        <a:bodyPr/>
        <a:lstStyle/>
        <a:p>
          <a:r>
            <a:rPr lang="en-US" dirty="0"/>
            <a:t>Scrum Master</a:t>
          </a:r>
        </a:p>
      </dgm:t>
    </dgm:pt>
    <dgm:pt modelId="{CDE1512E-A8C7-4D56-99BA-56C31D263CB9}" type="parTrans" cxnId="{2A8AF464-0DE1-472D-9A58-89099DD509B7}">
      <dgm:prSet/>
      <dgm:spPr/>
      <dgm:t>
        <a:bodyPr/>
        <a:lstStyle/>
        <a:p>
          <a:endParaRPr lang="en-US"/>
        </a:p>
      </dgm:t>
    </dgm:pt>
    <dgm:pt modelId="{F78E3242-9E5D-4CDA-AD04-1411C96FC710}" type="sibTrans" cxnId="{2A8AF464-0DE1-472D-9A58-89099DD509B7}">
      <dgm:prSet/>
      <dgm:spPr/>
      <dgm:t>
        <a:bodyPr/>
        <a:lstStyle/>
        <a:p>
          <a:endParaRPr lang="en-US"/>
        </a:p>
      </dgm:t>
    </dgm:pt>
    <dgm:pt modelId="{7109009F-360A-456C-B1EF-8E5ED2168D0F}">
      <dgm:prSet/>
      <dgm:spPr/>
      <dgm:t>
        <a:bodyPr/>
        <a:lstStyle/>
        <a:p>
          <a:r>
            <a:rPr lang="en-US"/>
            <a:t>Crohn's Disease Fighter</a:t>
          </a:r>
        </a:p>
      </dgm:t>
    </dgm:pt>
    <dgm:pt modelId="{EEEF6909-1580-45E1-883B-1424B9DAFFFA}" type="parTrans" cxnId="{0D8293BE-CBF1-42A6-8CAD-FC2D2808B701}">
      <dgm:prSet/>
      <dgm:spPr/>
      <dgm:t>
        <a:bodyPr/>
        <a:lstStyle/>
        <a:p>
          <a:endParaRPr lang="en-US"/>
        </a:p>
      </dgm:t>
    </dgm:pt>
    <dgm:pt modelId="{43E18CD8-1811-45FA-9B40-80946EDE2D69}" type="sibTrans" cxnId="{0D8293BE-CBF1-42A6-8CAD-FC2D2808B701}">
      <dgm:prSet/>
      <dgm:spPr/>
      <dgm:t>
        <a:bodyPr/>
        <a:lstStyle/>
        <a:p>
          <a:endParaRPr lang="en-US"/>
        </a:p>
      </dgm:t>
    </dgm:pt>
    <dgm:pt modelId="{7012E769-3D9A-42B7-BA1E-CC6FD586C8B3}">
      <dgm:prSet/>
      <dgm:spPr/>
      <dgm:t>
        <a:bodyPr/>
        <a:lstStyle/>
        <a:p>
          <a:r>
            <a:rPr lang="en-US"/>
            <a:t>.NET Foundation Member</a:t>
          </a:r>
        </a:p>
      </dgm:t>
    </dgm:pt>
    <dgm:pt modelId="{8DB5E0F3-2FE0-40CD-A81B-401AD0E0AC0D}" type="parTrans" cxnId="{927A2601-B69F-40A3-B893-378AD75CFF48}">
      <dgm:prSet/>
      <dgm:spPr/>
      <dgm:t>
        <a:bodyPr/>
        <a:lstStyle/>
        <a:p>
          <a:endParaRPr lang="en-US"/>
        </a:p>
      </dgm:t>
    </dgm:pt>
    <dgm:pt modelId="{CF1686A9-C191-4FFF-BBB8-94FA963A43FD}" type="sibTrans" cxnId="{927A2601-B69F-40A3-B893-378AD75CFF48}">
      <dgm:prSet/>
      <dgm:spPr/>
      <dgm:t>
        <a:bodyPr/>
        <a:lstStyle/>
        <a:p>
          <a:endParaRPr lang="en-US"/>
        </a:p>
      </dgm:t>
    </dgm:pt>
    <dgm:pt modelId="{5738915C-900E-4847-98E5-1CC43B12326C}">
      <dgm:prSet/>
      <dgm:spPr/>
      <dgm:t>
        <a:bodyPr/>
        <a:lstStyle/>
        <a:p>
          <a:r>
            <a:rPr lang="en-US"/>
            <a:t>Husband &amp; Father</a:t>
          </a:r>
        </a:p>
      </dgm:t>
    </dgm:pt>
    <dgm:pt modelId="{8BE1AAEA-AA4D-4EC4-882D-FDF917047E74}" type="parTrans" cxnId="{174EE4E7-8516-47A2-886B-14F717B54D0A}">
      <dgm:prSet/>
      <dgm:spPr/>
      <dgm:t>
        <a:bodyPr/>
        <a:lstStyle/>
        <a:p>
          <a:endParaRPr lang="en-US"/>
        </a:p>
      </dgm:t>
    </dgm:pt>
    <dgm:pt modelId="{C26B65C3-3C24-416E-9B6A-033C07CEB84B}" type="sibTrans" cxnId="{174EE4E7-8516-47A2-886B-14F717B54D0A}">
      <dgm:prSet/>
      <dgm:spPr/>
      <dgm:t>
        <a:bodyPr/>
        <a:lstStyle/>
        <a:p>
          <a:endParaRPr lang="en-US"/>
        </a:p>
      </dgm:t>
    </dgm:pt>
    <dgm:pt modelId="{D5B548B6-52A0-442A-A143-516077A97293}">
      <dgm:prSet/>
      <dgm:spPr/>
      <dgm:t>
        <a:bodyPr/>
        <a:lstStyle/>
        <a:p>
          <a:r>
            <a:rPr lang="en-US"/>
            <a:t>Small-time Crypto Investor</a:t>
          </a:r>
        </a:p>
      </dgm:t>
    </dgm:pt>
    <dgm:pt modelId="{F9CE07F0-E307-4DCA-9A0A-38C45CBD351D}" type="parTrans" cxnId="{4EED8A2C-A230-4034-B0DC-09AB94DE2602}">
      <dgm:prSet/>
      <dgm:spPr/>
      <dgm:t>
        <a:bodyPr/>
        <a:lstStyle/>
        <a:p>
          <a:endParaRPr lang="en-US"/>
        </a:p>
      </dgm:t>
    </dgm:pt>
    <dgm:pt modelId="{31D94F90-A548-43C2-B7A9-751CED436F88}" type="sibTrans" cxnId="{4EED8A2C-A230-4034-B0DC-09AB94DE2602}">
      <dgm:prSet/>
      <dgm:spPr/>
      <dgm:t>
        <a:bodyPr/>
        <a:lstStyle/>
        <a:p>
          <a:endParaRPr lang="en-US"/>
        </a:p>
      </dgm:t>
    </dgm:pt>
    <dgm:pt modelId="{BE12655E-3530-472A-BE95-1F5DA87F2C6E}" type="pres">
      <dgm:prSet presAssocID="{6E366613-94D3-4DEA-B6D0-1041C065BA93}" presName="vert0" presStyleCnt="0">
        <dgm:presLayoutVars>
          <dgm:dir/>
          <dgm:animOne val="branch"/>
          <dgm:animLvl val="lvl"/>
        </dgm:presLayoutVars>
      </dgm:prSet>
      <dgm:spPr/>
    </dgm:pt>
    <dgm:pt modelId="{D37294C2-7771-44ED-B8E9-54FF8650B439}" type="pres">
      <dgm:prSet presAssocID="{D415CCA5-76A0-4433-B45A-EBB6A3587BF6}" presName="thickLine" presStyleLbl="alignNode1" presStyleIdx="0" presStyleCnt="8"/>
      <dgm:spPr/>
    </dgm:pt>
    <dgm:pt modelId="{8292E1A5-A770-4E5A-B7CC-A3F6B216026E}" type="pres">
      <dgm:prSet presAssocID="{D415CCA5-76A0-4433-B45A-EBB6A3587BF6}" presName="horz1" presStyleCnt="0"/>
      <dgm:spPr/>
    </dgm:pt>
    <dgm:pt modelId="{66310FD6-2B50-4CD3-9F12-F27D560343B3}" type="pres">
      <dgm:prSet presAssocID="{D415CCA5-76A0-4433-B45A-EBB6A3587BF6}" presName="tx1" presStyleLbl="revTx" presStyleIdx="0" presStyleCnt="8"/>
      <dgm:spPr/>
    </dgm:pt>
    <dgm:pt modelId="{89DAD7DA-482A-4AA5-994F-F1D88D3314AC}" type="pres">
      <dgm:prSet presAssocID="{D415CCA5-76A0-4433-B45A-EBB6A3587BF6}" presName="vert1" presStyleCnt="0"/>
      <dgm:spPr/>
    </dgm:pt>
    <dgm:pt modelId="{7E0D04CA-EE82-4E4C-9E2F-F813227E578F}" type="pres">
      <dgm:prSet presAssocID="{7012E769-3D9A-42B7-BA1E-CC6FD586C8B3}" presName="thickLine" presStyleLbl="alignNode1" presStyleIdx="1" presStyleCnt="8"/>
      <dgm:spPr/>
    </dgm:pt>
    <dgm:pt modelId="{281FB418-165E-4078-9D6C-65A16EEBD36A}" type="pres">
      <dgm:prSet presAssocID="{7012E769-3D9A-42B7-BA1E-CC6FD586C8B3}" presName="horz1" presStyleCnt="0"/>
      <dgm:spPr/>
    </dgm:pt>
    <dgm:pt modelId="{A911D5B6-11C3-4A82-972D-0B2DCBFACA3E}" type="pres">
      <dgm:prSet presAssocID="{7012E769-3D9A-42B7-BA1E-CC6FD586C8B3}" presName="tx1" presStyleLbl="revTx" presStyleIdx="1" presStyleCnt="8"/>
      <dgm:spPr/>
    </dgm:pt>
    <dgm:pt modelId="{EB836B45-E2AE-4AA3-9FE5-64E5E4A51DC6}" type="pres">
      <dgm:prSet presAssocID="{7012E769-3D9A-42B7-BA1E-CC6FD586C8B3}" presName="vert1" presStyleCnt="0"/>
      <dgm:spPr/>
    </dgm:pt>
    <dgm:pt modelId="{0A6151F6-A1CB-4F0A-911E-8B72CF8B1EB7}" type="pres">
      <dgm:prSet presAssocID="{7F4F41FF-FFD2-4BFE-B11F-63127C72CC23}" presName="thickLine" presStyleLbl="alignNode1" presStyleIdx="2" presStyleCnt="8"/>
      <dgm:spPr/>
    </dgm:pt>
    <dgm:pt modelId="{8AEE6A1D-EAA8-4835-8875-3432112A8341}" type="pres">
      <dgm:prSet presAssocID="{7F4F41FF-FFD2-4BFE-B11F-63127C72CC23}" presName="horz1" presStyleCnt="0"/>
      <dgm:spPr/>
    </dgm:pt>
    <dgm:pt modelId="{2A72E2AA-E892-4AA6-99DD-5A43767F882C}" type="pres">
      <dgm:prSet presAssocID="{7F4F41FF-FFD2-4BFE-B11F-63127C72CC23}" presName="tx1" presStyleLbl="revTx" presStyleIdx="2" presStyleCnt="8"/>
      <dgm:spPr/>
    </dgm:pt>
    <dgm:pt modelId="{6107AB24-DA8B-4708-BE49-AD8D378E59B2}" type="pres">
      <dgm:prSet presAssocID="{7F4F41FF-FFD2-4BFE-B11F-63127C72CC23}" presName="vert1" presStyleCnt="0"/>
      <dgm:spPr/>
    </dgm:pt>
    <dgm:pt modelId="{3716373C-0087-4996-98D2-E4EEE8299B24}" type="pres">
      <dgm:prSet presAssocID="{65457A30-9424-4566-A9E8-94820C5187BE}" presName="thickLine" presStyleLbl="alignNode1" presStyleIdx="3" presStyleCnt="8"/>
      <dgm:spPr/>
    </dgm:pt>
    <dgm:pt modelId="{1977DD3F-9FFA-4EE3-8331-F0E0BE986CFC}" type="pres">
      <dgm:prSet presAssocID="{65457A30-9424-4566-A9E8-94820C5187BE}" presName="horz1" presStyleCnt="0"/>
      <dgm:spPr/>
    </dgm:pt>
    <dgm:pt modelId="{D724AB7E-832A-4549-BC47-61568D0A2A5A}" type="pres">
      <dgm:prSet presAssocID="{65457A30-9424-4566-A9E8-94820C5187BE}" presName="tx1" presStyleLbl="revTx" presStyleIdx="3" presStyleCnt="8"/>
      <dgm:spPr/>
    </dgm:pt>
    <dgm:pt modelId="{8746EA7F-250E-4098-951D-A98097BCDDFF}" type="pres">
      <dgm:prSet presAssocID="{65457A30-9424-4566-A9E8-94820C5187BE}" presName="vert1" presStyleCnt="0"/>
      <dgm:spPr/>
    </dgm:pt>
    <dgm:pt modelId="{0DDEFB50-8AF1-4012-8CC9-DFD247779E52}" type="pres">
      <dgm:prSet presAssocID="{F77980A4-C490-435D-8244-2511BFC093E3}" presName="thickLine" presStyleLbl="alignNode1" presStyleIdx="4" presStyleCnt="8"/>
      <dgm:spPr/>
    </dgm:pt>
    <dgm:pt modelId="{E4664299-BDFD-4125-A007-2ACD6856E743}" type="pres">
      <dgm:prSet presAssocID="{F77980A4-C490-435D-8244-2511BFC093E3}" presName="horz1" presStyleCnt="0"/>
      <dgm:spPr/>
    </dgm:pt>
    <dgm:pt modelId="{E56219CA-09BC-49E1-8CA5-89AE154BAF51}" type="pres">
      <dgm:prSet presAssocID="{F77980A4-C490-435D-8244-2511BFC093E3}" presName="tx1" presStyleLbl="revTx" presStyleIdx="4" presStyleCnt="8"/>
      <dgm:spPr/>
    </dgm:pt>
    <dgm:pt modelId="{C045F65C-5882-489A-A9D0-490BADA02EE3}" type="pres">
      <dgm:prSet presAssocID="{F77980A4-C490-435D-8244-2511BFC093E3}" presName="vert1" presStyleCnt="0"/>
      <dgm:spPr/>
    </dgm:pt>
    <dgm:pt modelId="{48597097-6685-4DCF-9BEF-30AC879A424C}" type="pres">
      <dgm:prSet presAssocID="{D5B548B6-52A0-442A-A143-516077A97293}" presName="thickLine" presStyleLbl="alignNode1" presStyleIdx="5" presStyleCnt="8"/>
      <dgm:spPr/>
    </dgm:pt>
    <dgm:pt modelId="{A0B748C9-6F02-4C6C-B4CE-EB97D5B8A177}" type="pres">
      <dgm:prSet presAssocID="{D5B548B6-52A0-442A-A143-516077A97293}" presName="horz1" presStyleCnt="0"/>
      <dgm:spPr/>
    </dgm:pt>
    <dgm:pt modelId="{BCDE9629-A625-44F5-9585-5FB8B9CE798F}" type="pres">
      <dgm:prSet presAssocID="{D5B548B6-52A0-442A-A143-516077A97293}" presName="tx1" presStyleLbl="revTx" presStyleIdx="5" presStyleCnt="8"/>
      <dgm:spPr/>
    </dgm:pt>
    <dgm:pt modelId="{FEE92FDF-464A-4857-86A1-0385AB3D47D5}" type="pres">
      <dgm:prSet presAssocID="{D5B548B6-52A0-442A-A143-516077A97293}" presName="vert1" presStyleCnt="0"/>
      <dgm:spPr/>
    </dgm:pt>
    <dgm:pt modelId="{CC8A3D0C-6078-4F7F-A696-E0753D04B530}" type="pres">
      <dgm:prSet presAssocID="{7109009F-360A-456C-B1EF-8E5ED2168D0F}" presName="thickLine" presStyleLbl="alignNode1" presStyleIdx="6" presStyleCnt="8"/>
      <dgm:spPr/>
    </dgm:pt>
    <dgm:pt modelId="{FB8DACC2-9002-4D7C-B642-622452010946}" type="pres">
      <dgm:prSet presAssocID="{7109009F-360A-456C-B1EF-8E5ED2168D0F}" presName="horz1" presStyleCnt="0"/>
      <dgm:spPr/>
    </dgm:pt>
    <dgm:pt modelId="{E26BABF8-CC09-4B8F-9F10-B1582978BBA7}" type="pres">
      <dgm:prSet presAssocID="{7109009F-360A-456C-B1EF-8E5ED2168D0F}" presName="tx1" presStyleLbl="revTx" presStyleIdx="6" presStyleCnt="8"/>
      <dgm:spPr/>
    </dgm:pt>
    <dgm:pt modelId="{A3865673-C16E-4A44-B294-80ED663CFA0A}" type="pres">
      <dgm:prSet presAssocID="{7109009F-360A-456C-B1EF-8E5ED2168D0F}" presName="vert1" presStyleCnt="0"/>
      <dgm:spPr/>
    </dgm:pt>
    <dgm:pt modelId="{624A6B05-41FC-445E-AC44-DA207080D244}" type="pres">
      <dgm:prSet presAssocID="{5738915C-900E-4847-98E5-1CC43B12326C}" presName="thickLine" presStyleLbl="alignNode1" presStyleIdx="7" presStyleCnt="8"/>
      <dgm:spPr/>
    </dgm:pt>
    <dgm:pt modelId="{B196230B-404A-41D3-A211-2D9DEB7527DF}" type="pres">
      <dgm:prSet presAssocID="{5738915C-900E-4847-98E5-1CC43B12326C}" presName="horz1" presStyleCnt="0"/>
      <dgm:spPr/>
    </dgm:pt>
    <dgm:pt modelId="{0A27CB1C-4CFA-4F65-8799-321A727E973A}" type="pres">
      <dgm:prSet presAssocID="{5738915C-900E-4847-98E5-1CC43B12326C}" presName="tx1" presStyleLbl="revTx" presStyleIdx="7" presStyleCnt="8"/>
      <dgm:spPr/>
    </dgm:pt>
    <dgm:pt modelId="{A7CE4F07-78A9-4E1A-AC5D-5254F428BCE4}" type="pres">
      <dgm:prSet presAssocID="{5738915C-900E-4847-98E5-1CC43B12326C}" presName="vert1" presStyleCnt="0"/>
      <dgm:spPr/>
    </dgm:pt>
  </dgm:ptLst>
  <dgm:cxnLst>
    <dgm:cxn modelId="{927A2601-B69F-40A3-B893-378AD75CFF48}" srcId="{6E366613-94D3-4DEA-B6D0-1041C065BA93}" destId="{7012E769-3D9A-42B7-BA1E-CC6FD586C8B3}" srcOrd="1" destOrd="0" parTransId="{8DB5E0F3-2FE0-40CD-A81B-401AD0E0AC0D}" sibTransId="{CF1686A9-C191-4FFF-BBB8-94FA963A43FD}"/>
    <dgm:cxn modelId="{4EED8A2C-A230-4034-B0DC-09AB94DE2602}" srcId="{6E366613-94D3-4DEA-B6D0-1041C065BA93}" destId="{D5B548B6-52A0-442A-A143-516077A97293}" srcOrd="5" destOrd="0" parTransId="{F9CE07F0-E307-4DCA-9A0A-38C45CBD351D}" sibTransId="{31D94F90-A548-43C2-B7A9-751CED436F88}"/>
    <dgm:cxn modelId="{DD153B2F-B00B-4CB8-982B-160F82E10905}" type="presOf" srcId="{7F4F41FF-FFD2-4BFE-B11F-63127C72CC23}" destId="{2A72E2AA-E892-4AA6-99DD-5A43767F882C}" srcOrd="0" destOrd="0" presId="urn:microsoft.com/office/officeart/2008/layout/LinedList"/>
    <dgm:cxn modelId="{6882A231-3528-414D-91A1-658CB06BA606}" type="presOf" srcId="{6E366613-94D3-4DEA-B6D0-1041C065BA93}" destId="{BE12655E-3530-472A-BE95-1F5DA87F2C6E}" srcOrd="0" destOrd="0" presId="urn:microsoft.com/office/officeart/2008/layout/LinedList"/>
    <dgm:cxn modelId="{2A8AF464-0DE1-472D-9A58-89099DD509B7}" srcId="{6E366613-94D3-4DEA-B6D0-1041C065BA93}" destId="{F77980A4-C490-435D-8244-2511BFC093E3}" srcOrd="4" destOrd="0" parTransId="{CDE1512E-A8C7-4D56-99BA-56C31D263CB9}" sibTransId="{F78E3242-9E5D-4CDA-AD04-1411C96FC710}"/>
    <dgm:cxn modelId="{E7BC1E4D-0154-4B68-B179-2DC21726963F}" type="presOf" srcId="{D5B548B6-52A0-442A-A143-516077A97293}" destId="{BCDE9629-A625-44F5-9585-5FB8B9CE798F}" srcOrd="0" destOrd="0" presId="urn:microsoft.com/office/officeart/2008/layout/LinedList"/>
    <dgm:cxn modelId="{CAFD8551-D319-42E3-AA36-60E08AD6E986}" type="presOf" srcId="{7012E769-3D9A-42B7-BA1E-CC6FD586C8B3}" destId="{A911D5B6-11C3-4A82-972D-0B2DCBFACA3E}" srcOrd="0" destOrd="0" presId="urn:microsoft.com/office/officeart/2008/layout/LinedList"/>
    <dgm:cxn modelId="{EA3CD651-3875-40B7-86C2-0CDED46D8FBC}" srcId="{6E366613-94D3-4DEA-B6D0-1041C065BA93}" destId="{7F4F41FF-FFD2-4BFE-B11F-63127C72CC23}" srcOrd="2" destOrd="0" parTransId="{1FC49F1B-2237-42D8-A153-3FB85BE183DF}" sibTransId="{D46451FA-E89A-4684-8D24-50C519A26067}"/>
    <dgm:cxn modelId="{23236B72-56D8-4FDF-A959-200DC7BB8A9C}" type="presOf" srcId="{5738915C-900E-4847-98E5-1CC43B12326C}" destId="{0A27CB1C-4CFA-4F65-8799-321A727E973A}" srcOrd="0" destOrd="0" presId="urn:microsoft.com/office/officeart/2008/layout/LinedList"/>
    <dgm:cxn modelId="{B6BD3258-DE57-4F45-80C4-8821F908AEA8}" type="presOf" srcId="{F77980A4-C490-435D-8244-2511BFC093E3}" destId="{E56219CA-09BC-49E1-8CA5-89AE154BAF51}" srcOrd="0" destOrd="0" presId="urn:microsoft.com/office/officeart/2008/layout/LinedList"/>
    <dgm:cxn modelId="{7D795E78-BAC0-4789-B46C-C6544427C605}" srcId="{6E366613-94D3-4DEA-B6D0-1041C065BA93}" destId="{65457A30-9424-4566-A9E8-94820C5187BE}" srcOrd="3" destOrd="0" parTransId="{D5B45EF5-5A36-4D16-842C-0560228464E3}" sibTransId="{3A3EA4C6-FD64-467B-8A4D-A29AFE5DAE4D}"/>
    <dgm:cxn modelId="{AFE81280-BD4A-487D-B44C-D548FDC06477}" srcId="{6E366613-94D3-4DEA-B6D0-1041C065BA93}" destId="{D415CCA5-76A0-4433-B45A-EBB6A3587BF6}" srcOrd="0" destOrd="0" parTransId="{F0272964-F6A2-432B-AABF-E765D6065BF0}" sibTransId="{AEE45EF1-6856-495D-B90B-CCFB2201A795}"/>
    <dgm:cxn modelId="{13C0D7A7-10BF-49CB-A704-C4D209F9C64C}" type="presOf" srcId="{65457A30-9424-4566-A9E8-94820C5187BE}" destId="{D724AB7E-832A-4549-BC47-61568D0A2A5A}" srcOrd="0" destOrd="0" presId="urn:microsoft.com/office/officeart/2008/layout/LinedList"/>
    <dgm:cxn modelId="{0D8293BE-CBF1-42A6-8CAD-FC2D2808B701}" srcId="{6E366613-94D3-4DEA-B6D0-1041C065BA93}" destId="{7109009F-360A-456C-B1EF-8E5ED2168D0F}" srcOrd="6" destOrd="0" parTransId="{EEEF6909-1580-45E1-883B-1424B9DAFFFA}" sibTransId="{43E18CD8-1811-45FA-9B40-80946EDE2D69}"/>
    <dgm:cxn modelId="{32F1D2D3-D4E3-4D86-8CC0-5A687CE2E0EB}" type="presOf" srcId="{7109009F-360A-456C-B1EF-8E5ED2168D0F}" destId="{E26BABF8-CC09-4B8F-9F10-B1582978BBA7}" srcOrd="0" destOrd="0" presId="urn:microsoft.com/office/officeart/2008/layout/LinedList"/>
    <dgm:cxn modelId="{174EE4E7-8516-47A2-886B-14F717B54D0A}" srcId="{6E366613-94D3-4DEA-B6D0-1041C065BA93}" destId="{5738915C-900E-4847-98E5-1CC43B12326C}" srcOrd="7" destOrd="0" parTransId="{8BE1AAEA-AA4D-4EC4-882D-FDF917047E74}" sibTransId="{C26B65C3-3C24-416E-9B6A-033C07CEB84B}"/>
    <dgm:cxn modelId="{AFEE65EB-889B-43EB-AEAA-29E5D9DDCF79}" type="presOf" srcId="{D415CCA5-76A0-4433-B45A-EBB6A3587BF6}" destId="{66310FD6-2B50-4CD3-9F12-F27D560343B3}" srcOrd="0" destOrd="0" presId="urn:microsoft.com/office/officeart/2008/layout/LinedList"/>
    <dgm:cxn modelId="{5FFEB127-A97E-4EB2-BA58-0A1A88362229}" type="presParOf" srcId="{BE12655E-3530-472A-BE95-1F5DA87F2C6E}" destId="{D37294C2-7771-44ED-B8E9-54FF8650B439}" srcOrd="0" destOrd="0" presId="urn:microsoft.com/office/officeart/2008/layout/LinedList"/>
    <dgm:cxn modelId="{D132A70F-134B-4569-899D-9F675397D847}" type="presParOf" srcId="{BE12655E-3530-472A-BE95-1F5DA87F2C6E}" destId="{8292E1A5-A770-4E5A-B7CC-A3F6B216026E}" srcOrd="1" destOrd="0" presId="urn:microsoft.com/office/officeart/2008/layout/LinedList"/>
    <dgm:cxn modelId="{F32519B2-5891-4676-83FB-262B445F3181}" type="presParOf" srcId="{8292E1A5-A770-4E5A-B7CC-A3F6B216026E}" destId="{66310FD6-2B50-4CD3-9F12-F27D560343B3}" srcOrd="0" destOrd="0" presId="urn:microsoft.com/office/officeart/2008/layout/LinedList"/>
    <dgm:cxn modelId="{790DC803-E2F4-4D38-9C4B-1983C20388E1}" type="presParOf" srcId="{8292E1A5-A770-4E5A-B7CC-A3F6B216026E}" destId="{89DAD7DA-482A-4AA5-994F-F1D88D3314AC}" srcOrd="1" destOrd="0" presId="urn:microsoft.com/office/officeart/2008/layout/LinedList"/>
    <dgm:cxn modelId="{2353F1BD-462D-4105-8C5B-2B946BEECD03}" type="presParOf" srcId="{BE12655E-3530-472A-BE95-1F5DA87F2C6E}" destId="{7E0D04CA-EE82-4E4C-9E2F-F813227E578F}" srcOrd="2" destOrd="0" presId="urn:microsoft.com/office/officeart/2008/layout/LinedList"/>
    <dgm:cxn modelId="{2D459467-7471-4174-9A63-503DF5ED42B0}" type="presParOf" srcId="{BE12655E-3530-472A-BE95-1F5DA87F2C6E}" destId="{281FB418-165E-4078-9D6C-65A16EEBD36A}" srcOrd="3" destOrd="0" presId="urn:microsoft.com/office/officeart/2008/layout/LinedList"/>
    <dgm:cxn modelId="{55E15079-D970-4ED8-9A0A-EF5A7E7C8DE9}" type="presParOf" srcId="{281FB418-165E-4078-9D6C-65A16EEBD36A}" destId="{A911D5B6-11C3-4A82-972D-0B2DCBFACA3E}" srcOrd="0" destOrd="0" presId="urn:microsoft.com/office/officeart/2008/layout/LinedList"/>
    <dgm:cxn modelId="{9ED80CF7-32E1-463C-A7D2-0FAB05F2CA98}" type="presParOf" srcId="{281FB418-165E-4078-9D6C-65A16EEBD36A}" destId="{EB836B45-E2AE-4AA3-9FE5-64E5E4A51DC6}" srcOrd="1" destOrd="0" presId="urn:microsoft.com/office/officeart/2008/layout/LinedList"/>
    <dgm:cxn modelId="{26736E70-51B8-46A6-8A77-3931D3A92A18}" type="presParOf" srcId="{BE12655E-3530-472A-BE95-1F5DA87F2C6E}" destId="{0A6151F6-A1CB-4F0A-911E-8B72CF8B1EB7}" srcOrd="4" destOrd="0" presId="urn:microsoft.com/office/officeart/2008/layout/LinedList"/>
    <dgm:cxn modelId="{9F1FD6CE-07B6-4617-B96D-CD5DC9D01527}" type="presParOf" srcId="{BE12655E-3530-472A-BE95-1F5DA87F2C6E}" destId="{8AEE6A1D-EAA8-4835-8875-3432112A8341}" srcOrd="5" destOrd="0" presId="urn:microsoft.com/office/officeart/2008/layout/LinedList"/>
    <dgm:cxn modelId="{FD75579F-463D-4900-B418-C67861B3A777}" type="presParOf" srcId="{8AEE6A1D-EAA8-4835-8875-3432112A8341}" destId="{2A72E2AA-E892-4AA6-99DD-5A43767F882C}" srcOrd="0" destOrd="0" presId="urn:microsoft.com/office/officeart/2008/layout/LinedList"/>
    <dgm:cxn modelId="{1DC3429F-0F9C-474F-8613-8091C3627633}" type="presParOf" srcId="{8AEE6A1D-EAA8-4835-8875-3432112A8341}" destId="{6107AB24-DA8B-4708-BE49-AD8D378E59B2}" srcOrd="1" destOrd="0" presId="urn:microsoft.com/office/officeart/2008/layout/LinedList"/>
    <dgm:cxn modelId="{D15129D7-6CF5-4906-8A2D-BFA824B56B5E}" type="presParOf" srcId="{BE12655E-3530-472A-BE95-1F5DA87F2C6E}" destId="{3716373C-0087-4996-98D2-E4EEE8299B24}" srcOrd="6" destOrd="0" presId="urn:microsoft.com/office/officeart/2008/layout/LinedList"/>
    <dgm:cxn modelId="{0BEE25C3-6B1B-4929-BE13-0F47F1E959E7}" type="presParOf" srcId="{BE12655E-3530-472A-BE95-1F5DA87F2C6E}" destId="{1977DD3F-9FFA-4EE3-8331-F0E0BE986CFC}" srcOrd="7" destOrd="0" presId="urn:microsoft.com/office/officeart/2008/layout/LinedList"/>
    <dgm:cxn modelId="{B46B4BB3-1740-47D5-A193-1B3249B052E0}" type="presParOf" srcId="{1977DD3F-9FFA-4EE3-8331-F0E0BE986CFC}" destId="{D724AB7E-832A-4549-BC47-61568D0A2A5A}" srcOrd="0" destOrd="0" presId="urn:microsoft.com/office/officeart/2008/layout/LinedList"/>
    <dgm:cxn modelId="{CFB8A3EE-E676-460C-9167-92A81810921B}" type="presParOf" srcId="{1977DD3F-9FFA-4EE3-8331-F0E0BE986CFC}" destId="{8746EA7F-250E-4098-951D-A98097BCDDFF}" srcOrd="1" destOrd="0" presId="urn:microsoft.com/office/officeart/2008/layout/LinedList"/>
    <dgm:cxn modelId="{EA62450F-A78D-4BF4-AFD3-9612AD247A39}" type="presParOf" srcId="{BE12655E-3530-472A-BE95-1F5DA87F2C6E}" destId="{0DDEFB50-8AF1-4012-8CC9-DFD247779E52}" srcOrd="8" destOrd="0" presId="urn:microsoft.com/office/officeart/2008/layout/LinedList"/>
    <dgm:cxn modelId="{A228986D-6049-4F5A-9D18-B7EA2CEC3B54}" type="presParOf" srcId="{BE12655E-3530-472A-BE95-1F5DA87F2C6E}" destId="{E4664299-BDFD-4125-A007-2ACD6856E743}" srcOrd="9" destOrd="0" presId="urn:microsoft.com/office/officeart/2008/layout/LinedList"/>
    <dgm:cxn modelId="{EE13665C-D1A0-417C-9D56-B3C07A8C5A17}" type="presParOf" srcId="{E4664299-BDFD-4125-A007-2ACD6856E743}" destId="{E56219CA-09BC-49E1-8CA5-89AE154BAF51}" srcOrd="0" destOrd="0" presId="urn:microsoft.com/office/officeart/2008/layout/LinedList"/>
    <dgm:cxn modelId="{6821ACDB-D206-448C-BF09-4DC6986B42CE}" type="presParOf" srcId="{E4664299-BDFD-4125-A007-2ACD6856E743}" destId="{C045F65C-5882-489A-A9D0-490BADA02EE3}" srcOrd="1" destOrd="0" presId="urn:microsoft.com/office/officeart/2008/layout/LinedList"/>
    <dgm:cxn modelId="{ECB3B207-4E3E-488F-A7A6-212980D5259E}" type="presParOf" srcId="{BE12655E-3530-472A-BE95-1F5DA87F2C6E}" destId="{48597097-6685-4DCF-9BEF-30AC879A424C}" srcOrd="10" destOrd="0" presId="urn:microsoft.com/office/officeart/2008/layout/LinedList"/>
    <dgm:cxn modelId="{274F6338-30FF-4459-944B-EFD8F2434E5B}" type="presParOf" srcId="{BE12655E-3530-472A-BE95-1F5DA87F2C6E}" destId="{A0B748C9-6F02-4C6C-B4CE-EB97D5B8A177}" srcOrd="11" destOrd="0" presId="urn:microsoft.com/office/officeart/2008/layout/LinedList"/>
    <dgm:cxn modelId="{BA062FB5-48E4-4399-8FD7-A8EAB98CCA02}" type="presParOf" srcId="{A0B748C9-6F02-4C6C-B4CE-EB97D5B8A177}" destId="{BCDE9629-A625-44F5-9585-5FB8B9CE798F}" srcOrd="0" destOrd="0" presId="urn:microsoft.com/office/officeart/2008/layout/LinedList"/>
    <dgm:cxn modelId="{CC1E3574-011D-4353-B624-592C35F0D044}" type="presParOf" srcId="{A0B748C9-6F02-4C6C-B4CE-EB97D5B8A177}" destId="{FEE92FDF-464A-4857-86A1-0385AB3D47D5}" srcOrd="1" destOrd="0" presId="urn:microsoft.com/office/officeart/2008/layout/LinedList"/>
    <dgm:cxn modelId="{CE252505-20A4-474F-9CC9-33E7FB4962DF}" type="presParOf" srcId="{BE12655E-3530-472A-BE95-1F5DA87F2C6E}" destId="{CC8A3D0C-6078-4F7F-A696-E0753D04B530}" srcOrd="12" destOrd="0" presId="urn:microsoft.com/office/officeart/2008/layout/LinedList"/>
    <dgm:cxn modelId="{AD8A63AF-AB30-4C83-91FD-3D62105B52FA}" type="presParOf" srcId="{BE12655E-3530-472A-BE95-1F5DA87F2C6E}" destId="{FB8DACC2-9002-4D7C-B642-622452010946}" srcOrd="13" destOrd="0" presId="urn:microsoft.com/office/officeart/2008/layout/LinedList"/>
    <dgm:cxn modelId="{01E3A4D4-D2CF-4561-8BD3-105E48EA0C04}" type="presParOf" srcId="{FB8DACC2-9002-4D7C-B642-622452010946}" destId="{E26BABF8-CC09-4B8F-9F10-B1582978BBA7}" srcOrd="0" destOrd="0" presId="urn:microsoft.com/office/officeart/2008/layout/LinedList"/>
    <dgm:cxn modelId="{512B463C-465B-4CD1-BEAE-2C02B69F792C}" type="presParOf" srcId="{FB8DACC2-9002-4D7C-B642-622452010946}" destId="{A3865673-C16E-4A44-B294-80ED663CFA0A}" srcOrd="1" destOrd="0" presId="urn:microsoft.com/office/officeart/2008/layout/LinedList"/>
    <dgm:cxn modelId="{2F14B52C-FFC4-42C6-ACD8-D427D25B16CE}" type="presParOf" srcId="{BE12655E-3530-472A-BE95-1F5DA87F2C6E}" destId="{624A6B05-41FC-445E-AC44-DA207080D244}" srcOrd="14" destOrd="0" presId="urn:microsoft.com/office/officeart/2008/layout/LinedList"/>
    <dgm:cxn modelId="{93A4F90C-78D2-4810-B429-F25D45437D39}" type="presParOf" srcId="{BE12655E-3530-472A-BE95-1F5DA87F2C6E}" destId="{B196230B-404A-41D3-A211-2D9DEB7527DF}" srcOrd="15" destOrd="0" presId="urn:microsoft.com/office/officeart/2008/layout/LinedList"/>
    <dgm:cxn modelId="{D63DCC16-4023-4B19-A99D-14404E158064}" type="presParOf" srcId="{B196230B-404A-41D3-A211-2D9DEB7527DF}" destId="{0A27CB1C-4CFA-4F65-8799-321A727E973A}" srcOrd="0" destOrd="0" presId="urn:microsoft.com/office/officeart/2008/layout/LinedList"/>
    <dgm:cxn modelId="{DD71F382-3741-4035-B10C-017795ED9537}" type="presParOf" srcId="{B196230B-404A-41D3-A211-2D9DEB7527DF}" destId="{A7CE4F07-78A9-4E1A-AC5D-5254F428BCE4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294C2-7771-44ED-B8E9-54FF8650B439}">
      <dsp:nvSpPr>
        <dsp:cNvPr id="0" name=""/>
        <dsp:cNvSpPr/>
      </dsp:nvSpPr>
      <dsp:spPr>
        <a:xfrm>
          <a:off x="0" y="0"/>
          <a:ext cx="356866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10FD6-2B50-4CD3-9F12-F27D560343B3}">
      <dsp:nvSpPr>
        <dsp:cNvPr id="0" name=""/>
        <dsp:cNvSpPr/>
      </dsp:nvSpPr>
      <dsp:spPr>
        <a:xfrm>
          <a:off x="0" y="0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Principal Consultant at Improving</a:t>
          </a:r>
        </a:p>
      </dsp:txBody>
      <dsp:txXfrm>
        <a:off x="0" y="0"/>
        <a:ext cx="3568661" cy="454310"/>
      </dsp:txXfrm>
    </dsp:sp>
    <dsp:sp modelId="{7E0D04CA-EE82-4E4C-9E2F-F813227E578F}">
      <dsp:nvSpPr>
        <dsp:cNvPr id="0" name=""/>
        <dsp:cNvSpPr/>
      </dsp:nvSpPr>
      <dsp:spPr>
        <a:xfrm>
          <a:off x="0" y="454310"/>
          <a:ext cx="356866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1D5B6-11C3-4A82-972D-0B2DCBFACA3E}">
      <dsp:nvSpPr>
        <dsp:cNvPr id="0" name=""/>
        <dsp:cNvSpPr/>
      </dsp:nvSpPr>
      <dsp:spPr>
        <a:xfrm>
          <a:off x="0" y="454310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.NET Foundation Member</a:t>
          </a:r>
        </a:p>
      </dsp:txBody>
      <dsp:txXfrm>
        <a:off x="0" y="454310"/>
        <a:ext cx="3568661" cy="454310"/>
      </dsp:txXfrm>
    </dsp:sp>
    <dsp:sp modelId="{0A6151F6-A1CB-4F0A-911E-8B72CF8B1EB7}">
      <dsp:nvSpPr>
        <dsp:cNvPr id="0" name=""/>
        <dsp:cNvSpPr/>
      </dsp:nvSpPr>
      <dsp:spPr>
        <a:xfrm>
          <a:off x="0" y="908621"/>
          <a:ext cx="356866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72E2AA-E892-4AA6-99DD-5A43767F882C}">
      <dsp:nvSpPr>
        <dsp:cNvPr id="0" name=""/>
        <dsp:cNvSpPr/>
      </dsp:nvSpPr>
      <dsp:spPr>
        <a:xfrm>
          <a:off x="0" y="908621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Software Developer</a:t>
          </a:r>
        </a:p>
      </dsp:txBody>
      <dsp:txXfrm>
        <a:off x="0" y="908621"/>
        <a:ext cx="3568661" cy="454310"/>
      </dsp:txXfrm>
    </dsp:sp>
    <dsp:sp modelId="{3716373C-0087-4996-98D2-E4EEE8299B24}">
      <dsp:nvSpPr>
        <dsp:cNvPr id="0" name=""/>
        <dsp:cNvSpPr/>
      </dsp:nvSpPr>
      <dsp:spPr>
        <a:xfrm>
          <a:off x="0" y="1362932"/>
          <a:ext cx="3568661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4AB7E-832A-4549-BC47-61568D0A2A5A}">
      <dsp:nvSpPr>
        <dsp:cNvPr id="0" name=""/>
        <dsp:cNvSpPr/>
      </dsp:nvSpPr>
      <dsp:spPr>
        <a:xfrm>
          <a:off x="0" y="1362932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Computer Scientist</a:t>
          </a:r>
        </a:p>
      </dsp:txBody>
      <dsp:txXfrm>
        <a:off x="0" y="1362932"/>
        <a:ext cx="3568661" cy="454310"/>
      </dsp:txXfrm>
    </dsp:sp>
    <dsp:sp modelId="{0DDEFB50-8AF1-4012-8CC9-DFD247779E52}">
      <dsp:nvSpPr>
        <dsp:cNvPr id="0" name=""/>
        <dsp:cNvSpPr/>
      </dsp:nvSpPr>
      <dsp:spPr>
        <a:xfrm>
          <a:off x="0" y="1817243"/>
          <a:ext cx="3568661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6219CA-09BC-49E1-8CA5-89AE154BAF51}">
      <dsp:nvSpPr>
        <dsp:cNvPr id="0" name=""/>
        <dsp:cNvSpPr/>
      </dsp:nvSpPr>
      <dsp:spPr>
        <a:xfrm>
          <a:off x="0" y="1817243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Scrum Master</a:t>
          </a:r>
        </a:p>
      </dsp:txBody>
      <dsp:txXfrm>
        <a:off x="0" y="1817243"/>
        <a:ext cx="3568661" cy="454310"/>
      </dsp:txXfrm>
    </dsp:sp>
    <dsp:sp modelId="{48597097-6685-4DCF-9BEF-30AC879A424C}">
      <dsp:nvSpPr>
        <dsp:cNvPr id="0" name=""/>
        <dsp:cNvSpPr/>
      </dsp:nvSpPr>
      <dsp:spPr>
        <a:xfrm>
          <a:off x="0" y="2271553"/>
          <a:ext cx="3568661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E9629-A625-44F5-9585-5FB8B9CE798F}">
      <dsp:nvSpPr>
        <dsp:cNvPr id="0" name=""/>
        <dsp:cNvSpPr/>
      </dsp:nvSpPr>
      <dsp:spPr>
        <a:xfrm>
          <a:off x="0" y="2271553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Small-time Crypto Investor</a:t>
          </a:r>
        </a:p>
      </dsp:txBody>
      <dsp:txXfrm>
        <a:off x="0" y="2271553"/>
        <a:ext cx="3568661" cy="454310"/>
      </dsp:txXfrm>
    </dsp:sp>
    <dsp:sp modelId="{CC8A3D0C-6078-4F7F-A696-E0753D04B530}">
      <dsp:nvSpPr>
        <dsp:cNvPr id="0" name=""/>
        <dsp:cNvSpPr/>
      </dsp:nvSpPr>
      <dsp:spPr>
        <a:xfrm>
          <a:off x="0" y="2725864"/>
          <a:ext cx="3568661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BABF8-CC09-4B8F-9F10-B1582978BBA7}">
      <dsp:nvSpPr>
        <dsp:cNvPr id="0" name=""/>
        <dsp:cNvSpPr/>
      </dsp:nvSpPr>
      <dsp:spPr>
        <a:xfrm>
          <a:off x="0" y="2725864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Crohn's Disease Fighter</a:t>
          </a:r>
        </a:p>
      </dsp:txBody>
      <dsp:txXfrm>
        <a:off x="0" y="2725864"/>
        <a:ext cx="3568661" cy="454310"/>
      </dsp:txXfrm>
    </dsp:sp>
    <dsp:sp modelId="{624A6B05-41FC-445E-AC44-DA207080D244}">
      <dsp:nvSpPr>
        <dsp:cNvPr id="0" name=""/>
        <dsp:cNvSpPr/>
      </dsp:nvSpPr>
      <dsp:spPr>
        <a:xfrm>
          <a:off x="0" y="3180175"/>
          <a:ext cx="3568661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27CB1C-4CFA-4F65-8799-321A727E973A}">
      <dsp:nvSpPr>
        <dsp:cNvPr id="0" name=""/>
        <dsp:cNvSpPr/>
      </dsp:nvSpPr>
      <dsp:spPr>
        <a:xfrm>
          <a:off x="0" y="3180175"/>
          <a:ext cx="3568661" cy="454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Husband &amp; Father</a:t>
          </a:r>
        </a:p>
      </dsp:txBody>
      <dsp:txXfrm>
        <a:off x="0" y="3180175"/>
        <a:ext cx="3568661" cy="454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1C94E-835A-4031-B57F-6FD962A853F9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9CCF0-6554-4401-B25F-1B20C3E11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255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vscode.window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the namespace you'll reach for most often; it covers every piece of UI the user directly sees and interacts with.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Tree Views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Use these when you need a structured, collapsible list of data in the sidebar — think file explorers, test runners, or dependency trees.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Webviews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the escape hatch for fully custom UI; you get a sandboxed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iframe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where you can render anything a browser can.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8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vscode.commands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Nearly every action in VS Code is a command under the hood, so this API lets you both add new ones and invoke existing ones programmatically.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vscode.workspace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your gateway to the file system, open documents, and workspace-level settings.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vscode.TextEditor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Use this to read or modify what's in the editor — selections, cursor position, decorations, and direct text edits.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34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Completion, hover, signature help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These are the providers that power IntelliSense; you register one per feature and VS Code calls it at the right moment.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Diagnostics, code actions, code lenses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Diagnostics are the squiggly lines; code actions are the lightbulb fixes; code lenses are the inline action links above code.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Formatting, rename, go-to-definition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These hook into the standard editor commands so your language feels native, not bolted on.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 context, secrets, state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 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ExtensionContext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gives you persistent storage for settings, tokens, and state that survives restarts.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Tasks, debug adapters, auth providers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These are deeper integrations that let your extension plug into VS Code's built-in task runner, debugger, and account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21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Metadata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VS Code uses this to display your extension in the Marketplace and to enforce the minimum engine version before it will even try to load your code.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Contribution points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These are static declarations VS Code reads at install time, so your commands and settings appear instantly without activating your extension.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Activation events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tells VS Code exactly when to wake your extension up; lazy loading by default keeps startup fast for everyone.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 entry point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the compiled output file VS Code will require() when your extension activates.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80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commands — Every entry in the Command Palette that your extension owns starts here.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menus — This controls where your commands surface in the UI — right-click menus, editor title bar, explorer, and more.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configuration — Anything you put here shows up automatically in the Settings UI with a description, type validation, and default value.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languages — This is how VS Code knows which file extensions belong to which language, before any language server is involved.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views — Register a view container and view here to get your own panel in the Activity Bar or sidebar.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83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onCommand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The extension stays dormant until the user actually runs your command, which is the most common and most efficient pattern.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onLanguage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Use this when your extension only makes sense in the context of a specific file type, like Python or Markdown.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workspaceContains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great for tool-specific extensions that should only activate when a project is using that tool.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 — This forces activation on every VS Code startup — only use it if you truly have no other option, since it slows down launch for everyone.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55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activate(context) — This function is called exactly once, so everything your extension needs to set up should happen here.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deactivate() — This is called on shutdown or disable — most cleanup is handled by subscriptions, but use this for anything that needs explicit teardown.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662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package.json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VS Code reads this first, before any TypeScript compiles or runs, so think of it as the declaration layer of your extension.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src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extension.ts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— This is where all your logic lives; the scaffolder gives you a working example from line one.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9CCF0-6554-4401-B25F-1B20C3E11FA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0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51E98-51B7-D0C7-D305-BBF93E82FD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DEC1B-1B03-5C63-2545-D6574AED8D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66761-C39B-9575-54E7-75038D3E9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0BF20-1084-D0DF-844F-5E2528E32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11391-9D5E-19ED-23D1-42AEA0BC0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38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02711-91B9-71A7-24E4-8D7DA4C3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8AEA7-0433-E349-D86D-1F4DAD751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68151-DF5A-6E38-B3F8-9B518D16C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A9B8B-0583-55CA-A487-EBFA3A11D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7CF5D-D448-266C-7D4A-2B2E7D33B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8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3D689-6D27-0B38-4E4B-B1F9FA6D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DB4C4-04E8-B614-9BA7-38CB3F690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86056-2761-E817-CA9E-77575F806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D927D-8012-432B-A91D-E55111B36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91631-68D1-68B1-4BA2-731CFB10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5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DB56B-8D38-F71E-EE28-3E84ED4AD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86EAB-47E4-BE8E-0D2C-BBAA5EDFF8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C75F0F-EDAC-6994-EDA2-5DE93A2DD6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529F9B-17E1-5011-412F-E985EE2EA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7ACFA-E711-30D6-AA91-E17C5BC8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53309-81EC-2920-C256-FD40B550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46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C7F06-D7F5-65FD-BFA5-EBFCD9B54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F58D1-7D7D-79BF-A4FB-0368F8538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DDDA46-A665-A1E9-6E9D-B86432DE8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65C9BB-5448-09A4-4FFF-DF7ABC2737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AE4F7E-898C-0C2A-05AE-BD7180AC08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D916C5-3FA1-11FC-6B6C-10638924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62CF53-89AA-C97F-0D5F-BCA53CE9F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BB8EAC-A590-E7E7-B041-6ABEAA6EA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2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B897-0653-0F91-E6DB-A9643D106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237474-F339-7178-A338-289567DD0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8675B-28EF-A185-1FEC-86A0CE3F5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8A0CEE-C81D-AA03-C783-708AA032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2B60F8-5F44-0329-E4B6-800A7A6A4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BE567E-3C7B-5C72-AABF-516526A1F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7C93B-776A-6A2C-0AFE-84C651B3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59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E0460-A034-42F7-7E1A-C74CA3F88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634D2-28AB-8BBD-C35B-A3A7672C9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2C593-CBAD-0D4C-1D1E-BA552F5AF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0A4CBD-10A9-4F73-088A-104750E86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D79859-45D7-25EE-A5DF-4AC7C30F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F70117-850B-503F-4EE0-1D5B2AA2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84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4646-12C9-9D6D-069F-C4DA159D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0A0A1D-4F39-B6D3-323C-E466B34800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06683C-38E2-FED0-129B-80A11F26F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C4341-9278-90DE-00A3-FD7179532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14E315-FFC0-BC98-DDC5-781AC1DFF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5A13E-142E-6D36-1B63-3DB136BCE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3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4E16E-071C-DE70-0906-B68AD97C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0B52D5-98B1-8618-C5EE-48E94119A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5C3E71-05D7-FE7E-6692-1E8582781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3C8E4A-3FF9-8345-83D9-3ED165A5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AF26E-9F50-8AF0-3B73-E26043A4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25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2BC55C-912A-DBEE-5E57-7242B9010E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6042E6-1267-C2B0-2BF9-0A74BDD71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5B95B-C8AD-2A57-A176-D3EC60CF0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806A5-3021-5C91-A9FE-7F32AEBC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92FAE-A1B8-213F-3999-633A43BB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5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AF0CAD-C4E9-FDDE-C7AE-968D802DC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84E3E4-950F-9BEA-CE84-12BBE2229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42DD-B0A7-0002-ED3B-FF14541DA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92304E-5FD2-406F-A1E5-785471CE7CE1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C9FEE-31F8-052F-4349-E5F88D990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E69D3-D3BA-AECA-0CB2-78BA50DEB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509870-A6D6-4027-A620-C43C0E1A0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81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D6227C-449D-7A90-1E7C-C6543D79D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558" y="637763"/>
            <a:ext cx="9889797" cy="2874471"/>
          </a:xfrm>
        </p:spPr>
        <p:txBody>
          <a:bodyPr anchor="ctr">
            <a:normAutofit/>
          </a:bodyPr>
          <a:lstStyle/>
          <a:p>
            <a:pPr algn="l"/>
            <a:r>
              <a:rPr lang="en-US" sz="8000" dirty="0">
                <a:solidFill>
                  <a:schemeClr val="bg1"/>
                </a:solidFill>
              </a:rPr>
              <a:t>Customize the IDE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33A32D-474A-23DC-DFFF-564D5FB7E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558" y="4140393"/>
            <a:ext cx="9544153" cy="2074137"/>
          </a:xfrm>
        </p:spPr>
        <p:txBody>
          <a:bodyPr anchor="t">
            <a:normAutofit/>
          </a:bodyPr>
          <a:lstStyle/>
          <a:p>
            <a:pPr algn="l"/>
            <a:r>
              <a:rPr lang="en-US" sz="3200" dirty="0"/>
              <a:t>Building Extensions for Visual Studio Code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6CF27-DE5E-3DB9-24C4-F56B9C8BD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214" y="5001932"/>
            <a:ext cx="1373465" cy="13734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C6E7E-ED9E-61C9-5821-F86CEE72C4BA}"/>
              </a:ext>
            </a:extLst>
          </p:cNvPr>
          <p:cNvSpPr txBox="1"/>
          <p:nvPr/>
        </p:nvSpPr>
        <p:spPr>
          <a:xfrm>
            <a:off x="2367479" y="4956994"/>
            <a:ext cx="2096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Alan P. Barber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BFADF2-D234-8008-85B7-A82B6F901E87}"/>
              </a:ext>
            </a:extLst>
          </p:cNvPr>
          <p:cNvSpPr txBox="1"/>
          <p:nvPr/>
        </p:nvSpPr>
        <p:spPr>
          <a:xfrm>
            <a:off x="2367479" y="5399727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Principal Consultant, Improving</a:t>
            </a:r>
          </a:p>
          <a:p>
            <a:r>
              <a:rPr lang="en-US" sz="1400" dirty="0"/>
              <a:t>Blog: alanbarber.com</a:t>
            </a:r>
          </a:p>
          <a:p>
            <a:r>
              <a:rPr lang="en-US" sz="1400" dirty="0"/>
              <a:t>Twitter: @alanbarber</a:t>
            </a:r>
          </a:p>
          <a:p>
            <a:r>
              <a:rPr lang="en-US" sz="1400" dirty="0"/>
              <a:t>GitHub: github.com/</a:t>
            </a:r>
            <a:r>
              <a:rPr lang="en-US" sz="1400" dirty="0" err="1"/>
              <a:t>alanbarber</a:t>
            </a:r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461AA95-996D-D1B3-02B0-21CF7946D428}"/>
              </a:ext>
            </a:extLst>
          </p:cNvPr>
          <p:cNvSpPr txBox="1"/>
          <p:nvPr/>
        </p:nvSpPr>
        <p:spPr>
          <a:xfrm>
            <a:off x="10021814" y="6581001"/>
            <a:ext cx="2170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effectLst/>
              </a:rPr>
              <a:t>CONDG 6/25/2026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72831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E9CA0-53A5-AAFD-B8C9-9ACF2FB70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06" y="702155"/>
            <a:ext cx="3568661" cy="1269713"/>
          </a:xfrm>
        </p:spPr>
        <p:txBody>
          <a:bodyPr>
            <a:normAutofit/>
          </a:bodyPr>
          <a:lstStyle/>
          <a:p>
            <a:r>
              <a:rPr lang="en-US"/>
              <a:t>Alan P. Barber</a:t>
            </a:r>
          </a:p>
        </p:txBody>
      </p:sp>
      <p:pic>
        <p:nvPicPr>
          <p:cNvPr id="2052" name="Picture 4" descr="No photo description available.">
            <a:extLst>
              <a:ext uri="{FF2B5EF4-FFF2-40B4-BE49-F238E27FC236}">
                <a16:creationId xmlns:a16="http://schemas.microsoft.com/office/drawing/2014/main" id="{7AA38D23-7077-BC72-683A-7142DCB57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3" b="1"/>
          <a:stretch>
            <a:fillRect/>
          </a:stretch>
        </p:blipFill>
        <p:spPr bwMode="auto">
          <a:xfrm>
            <a:off x="4654296" y="740481"/>
            <a:ext cx="6735272" cy="519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ext Placeholder 3">
            <a:extLst>
              <a:ext uri="{FF2B5EF4-FFF2-40B4-BE49-F238E27FC236}">
                <a16:creationId xmlns:a16="http://schemas.microsoft.com/office/drawing/2014/main" id="{CB3732D4-ABFC-7B9A-0826-4D1EBD970857}"/>
              </a:ext>
            </a:extLst>
          </p:cNvPr>
          <p:cNvGraphicFramePr/>
          <p:nvPr/>
        </p:nvGraphicFramePr>
        <p:xfrm>
          <a:off x="609906" y="2340864"/>
          <a:ext cx="3568661" cy="3634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7260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31A62E-22AE-008E-121E-0715B80B4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Session Goals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8A055-B3E8-4B07-FE77-109DAC9ED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/>
              <a:t>What you'll walk away with:</a:t>
            </a:r>
          </a:p>
          <a:p>
            <a:pPr marL="0" indent="0">
              <a:buNone/>
            </a:pPr>
            <a:endParaRPr lang="en-US" sz="2400" b="1"/>
          </a:p>
          <a:p>
            <a:pPr marL="0" indent="0">
              <a:buNone/>
            </a:pPr>
            <a:r>
              <a:rPr lang="en-US" sz="2400"/>
              <a:t>An understanding of what VS Code extensions are and how they work</a:t>
            </a:r>
          </a:p>
          <a:p>
            <a:pPr marL="0" indent="0">
              <a:buNone/>
            </a:pPr>
            <a:r>
              <a:rPr lang="en-US" sz="2400"/>
              <a:t>Knowledge of the different extension types available</a:t>
            </a:r>
          </a:p>
          <a:p>
            <a:pPr marL="0" indent="0">
              <a:buNone/>
            </a:pPr>
            <a:r>
              <a:rPr lang="en-US" sz="2400"/>
              <a:t>Practical reasons you might want to build one</a:t>
            </a:r>
          </a:p>
          <a:p>
            <a:pPr marL="0" indent="0">
              <a:buNone/>
            </a:pPr>
            <a:r>
              <a:rPr lang="en-US" sz="2400"/>
              <a:t>A working mental model of an extension's structure</a:t>
            </a:r>
          </a:p>
          <a:p>
            <a:pPr marL="0" indent="0">
              <a:buNone/>
            </a:pPr>
            <a:r>
              <a:rPr lang="en-US" sz="2400"/>
              <a:t>Having watched a real extension built from scratch</a:t>
            </a:r>
          </a:p>
          <a:p>
            <a:pPr marL="0" indent="0">
              <a:buNone/>
            </a:pPr>
            <a:r>
              <a:rPr lang="en-US" sz="2400"/>
              <a:t>Knowing how to test and share your work</a:t>
            </a:r>
          </a:p>
        </p:txBody>
      </p:sp>
    </p:spTree>
    <p:extLst>
      <p:ext uri="{BB962C8B-B14F-4D97-AF65-F5344CB8AC3E}">
        <p14:creationId xmlns:p14="http://schemas.microsoft.com/office/powerpoint/2010/main" val="856102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BD5AE39-09B5-115B-2FB5-51A5FA422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The VS Code Ecosystem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80BF4C-8AF6-B8E6-84E9-1556A3D52F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Or: why everyone you know uses the same editor and pretends they chose it.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13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BC329-9980-3ABF-05AF-E1A99E38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VS Code by the Numbers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E1736E-D697-87D0-757E-A5F60E799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Most widely used editor in the world </a:t>
            </a:r>
            <a:r>
              <a:rPr lang="en-US" sz="2400" i="1"/>
              <a:t>(Stack Overflow Developer Survey)</a:t>
            </a:r>
          </a:p>
          <a:p>
            <a:pPr marL="0" indent="0">
              <a:buNone/>
            </a:pPr>
            <a:r>
              <a:rPr lang="en-US" sz="2400"/>
              <a:t>50,000+ extensions in the Marketplace</a:t>
            </a:r>
          </a:p>
          <a:p>
            <a:pPr marL="0" indent="0">
              <a:buNone/>
            </a:pPr>
            <a:r>
              <a:rPr lang="en-US" sz="2400"/>
              <a:t>Extensions deliver nearly all language support, theming, and tooling integrations</a:t>
            </a:r>
          </a:p>
          <a:p>
            <a:pPr marL="0" indent="0">
              <a:buNone/>
            </a:pPr>
            <a:r>
              <a:rPr lang="en-US" sz="2400"/>
              <a:t>The same extension model powers VS Code Desktop, VS Code for the Web, GitHub Codespaces, and more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/>
              <a:t>Many AI coding tools are built on VS Code, such as:</a:t>
            </a:r>
          </a:p>
          <a:p>
            <a:pPr marL="0" indent="0">
              <a:buNone/>
            </a:pPr>
            <a:r>
              <a:rPr lang="en-US" sz="2400"/>
              <a:t>GitHub Copilot, Cursor, Windsurf / Devin, Kiro </a:t>
            </a:r>
          </a:p>
        </p:txBody>
      </p:sp>
    </p:spTree>
    <p:extLst>
      <p:ext uri="{BB962C8B-B14F-4D97-AF65-F5344CB8AC3E}">
        <p14:creationId xmlns:p14="http://schemas.microsoft.com/office/powerpoint/2010/main" val="393471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944FD5-C4A0-710D-352D-E00AF87A4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What Is a VS Code Extension?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ED6B83-9D9F-6C4F-9717-B70F2D00F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An extension is a package that VS Code loads at runtime to add or modify functionality in the editor.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b="1"/>
              <a:t>Extensions can:</a:t>
            </a:r>
            <a:endParaRPr lang="en-US" sz="2400"/>
          </a:p>
          <a:p>
            <a:pPr marL="0" indent="0">
              <a:buNone/>
            </a:pPr>
            <a:r>
              <a:rPr lang="en-US" sz="2400"/>
              <a:t>- Add commands to the Command Palette</a:t>
            </a:r>
          </a:p>
          <a:p>
            <a:pPr marL="0" indent="0">
              <a:buNone/>
            </a:pPr>
            <a:r>
              <a:rPr lang="en-US" sz="2400"/>
              <a:t>- Add panels, views, and sidebars</a:t>
            </a:r>
          </a:p>
          <a:p>
            <a:pPr marL="0" indent="0">
              <a:buNone/>
            </a:pPr>
            <a:r>
              <a:rPr lang="en-US" sz="2400"/>
              <a:t>- React to editor events — file open, save, text change</a:t>
            </a:r>
          </a:p>
          <a:p>
            <a:pPr marL="0" indent="0">
              <a:buNone/>
            </a:pPr>
            <a:r>
              <a:rPr lang="en-US" sz="2400"/>
              <a:t>- Provide language intelligence — completions, diagnostics, hover docs</a:t>
            </a:r>
          </a:p>
          <a:p>
            <a:pPr marL="0" indent="0">
              <a:buNone/>
            </a:pPr>
            <a:r>
              <a:rPr lang="en-US" sz="2400"/>
              <a:t>- Change the look and feel of the editor entirely</a:t>
            </a:r>
          </a:p>
          <a:p>
            <a:pPr marL="0" indent="0">
              <a:buNone/>
            </a:pP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40725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61603D-915D-5510-287A-28B7995C3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Extension Host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9B889-3E66-924C-D940-788CB2E00D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Extensions run in a </a:t>
            </a:r>
            <a:r>
              <a:rPr lang="en-US" sz="2400" b="1" dirty="0"/>
              <a:t>separate Node.js process</a:t>
            </a:r>
            <a:r>
              <a:rPr lang="en-US" sz="2400" dirty="0"/>
              <a:t>, isolated from the core editor UI</a:t>
            </a:r>
          </a:p>
          <a:p>
            <a:pPr marL="0" indent="0">
              <a:buNone/>
            </a:pPr>
            <a:r>
              <a:rPr lang="en-US" sz="2400" dirty="0"/>
              <a:t>- A crashing extension cannot crash VS Code itself</a:t>
            </a:r>
          </a:p>
          <a:p>
            <a:pPr marL="0" indent="0">
              <a:buNone/>
            </a:pPr>
            <a:r>
              <a:rPr lang="en-US" sz="2400" dirty="0"/>
              <a:t>- This process is called the </a:t>
            </a:r>
            <a:r>
              <a:rPr lang="en-US" sz="2400" b="1" dirty="0"/>
              <a:t>Extension Host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- All extension code runs here - VS Code communicates with it over an internal API boundary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2245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88DACB-0F2A-B505-093B-4AA9EA6B6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Extension Marketplace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1B6AC-BC1D-4114-F252-01A7EA58A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Browse at </a:t>
            </a:r>
            <a:r>
              <a:rPr lang="en-US" sz="2400" dirty="0">
                <a:solidFill>
                  <a:srgbClr val="0070C0"/>
                </a:solidFill>
              </a:rPr>
              <a:t>marketplace.visualstudio.com </a:t>
            </a:r>
            <a:r>
              <a:rPr lang="en-US" sz="2400" dirty="0"/>
              <a:t>or directly inside VS Code</a:t>
            </a:r>
          </a:p>
          <a:p>
            <a:pPr marL="0" indent="0">
              <a:buNone/>
            </a:pPr>
            <a:r>
              <a:rPr lang="en-US" sz="2400" dirty="0"/>
              <a:t>- Browsable by category: Languages, Snippets, Linters, Themes, Debuggers, and more</a:t>
            </a:r>
          </a:p>
          <a:p>
            <a:pPr marL="0" indent="0">
              <a:buNone/>
            </a:pPr>
            <a:r>
              <a:rPr lang="en-US" sz="2400" dirty="0"/>
              <a:t>- Install counts and ratings provide community trust signals</a:t>
            </a:r>
          </a:p>
          <a:p>
            <a:pPr marL="0" indent="0">
              <a:buNone/>
            </a:pPr>
            <a:r>
              <a:rPr lang="en-US" sz="2400" dirty="0"/>
              <a:t>- Free to publish; individual extensions may offer paid tiers via their own licensing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0919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3B4485-2B16-2BEC-6491-8FD369F65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Types of Extensions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ACADFB-7A14-D4E7-5208-74529C3B0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Yes, there's more to it than just dark themes.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39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575B90-7F13-7301-6831-69D04D35D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Two Categories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413580D-53D6-98D7-3D38-743EA963B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Full Extensions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Written in TypeScript or JavaScript. Run in the Extension Host. Full access to the VS Code API.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b="1" dirty="0"/>
              <a:t>Declarative / Lightweight Extensions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Defined mostly through JSON/configuration. Little or no code required.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210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0B7E2-CDFE-D7CD-2436-693DEE712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Full Extensions — What They Can Do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233B8-EE50-7810-DEEB-F9894034C1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- Register and handle commands</a:t>
            </a:r>
          </a:p>
          <a:p>
            <a:pPr marL="0" indent="0">
              <a:buNone/>
            </a:pPr>
            <a:r>
              <a:rPr lang="en-US" dirty="0"/>
              <a:t>- Read and write files and workspace content</a:t>
            </a:r>
          </a:p>
          <a:p>
            <a:pPr marL="0" indent="0">
              <a:buNone/>
            </a:pPr>
            <a:r>
              <a:rPr lang="en-US" dirty="0"/>
              <a:t>- Show notifications, input boxes, and quick picks</a:t>
            </a:r>
          </a:p>
          <a:p>
            <a:pPr marL="0" indent="0">
              <a:buNone/>
            </a:pPr>
            <a:r>
              <a:rPr lang="en-US" dirty="0"/>
              <a:t>- Add tree views and custom sidebar panels</a:t>
            </a:r>
          </a:p>
          <a:p>
            <a:pPr marL="0" indent="0">
              <a:buNone/>
            </a:pPr>
            <a:r>
              <a:rPr lang="en-US" dirty="0"/>
              <a:t>- Render HTML/CSS/JS in a </a:t>
            </a:r>
            <a:r>
              <a:rPr lang="en-US" dirty="0" err="1"/>
              <a:t>Webview</a:t>
            </a:r>
            <a:r>
              <a:rPr lang="en-US" dirty="0"/>
              <a:t> panel</a:t>
            </a:r>
          </a:p>
          <a:p>
            <a:pPr marL="0" indent="0">
              <a:buNone/>
            </a:pPr>
            <a:r>
              <a:rPr lang="en-US" dirty="0"/>
              <a:t>- Provide language features: completions, hover, diagnostics, formatting</a:t>
            </a:r>
          </a:p>
          <a:p>
            <a:pPr marL="0" indent="0">
              <a:buNone/>
            </a:pPr>
            <a:r>
              <a:rPr lang="en-US" dirty="0"/>
              <a:t>- Integrate with debuggers and task runners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51005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249D41-26AF-2F18-08C1-0F066DE4D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Full Extensions — Language Choice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55417-A1CD-0EE0-5056-09D90104D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TypeScript</a:t>
            </a:r>
            <a:r>
              <a:rPr lang="en-US" dirty="0"/>
              <a:t> </a:t>
            </a:r>
            <a:r>
              <a:rPr lang="en-US" i="1" dirty="0"/>
              <a:t>(strongly recommended)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Full type definitions for the </a:t>
            </a:r>
            <a:r>
              <a:rPr lang="en-US" i="1" dirty="0" err="1"/>
              <a:t>vscode</a:t>
            </a:r>
            <a:r>
              <a:rPr lang="en-US" dirty="0"/>
              <a:t> API are included via </a:t>
            </a:r>
            <a:r>
              <a:rPr lang="en-US" i="1" dirty="0"/>
              <a:t>@types/vscode</a:t>
            </a:r>
          </a:p>
          <a:p>
            <a:pPr marL="0" indent="0">
              <a:buNone/>
            </a:pPr>
            <a:r>
              <a:rPr lang="en-US" dirty="0"/>
              <a:t>- IntelliSense surfaces the entire API surface as you type</a:t>
            </a:r>
          </a:p>
          <a:p>
            <a:pPr marL="0" indent="0">
              <a:buNone/>
            </a:pPr>
            <a:r>
              <a:rPr lang="en-US" dirty="0"/>
              <a:t>- The official scaffolded template defaults to TypeScript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JavaScript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Fully supported - no compilation step needed</a:t>
            </a:r>
          </a:p>
          <a:p>
            <a:pPr marL="0" indent="0">
              <a:buNone/>
            </a:pPr>
            <a:r>
              <a:rPr lang="en-US" dirty="0"/>
              <a:t>- You lose type safety and API IntelliSense on the </a:t>
            </a:r>
            <a:r>
              <a:rPr lang="en-US" i="1" dirty="0" err="1"/>
              <a:t>vscode</a:t>
            </a:r>
            <a:r>
              <a:rPr lang="en-US" dirty="0"/>
              <a:t> namespace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0036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AFDCC8-4474-0DBC-6297-4EA0DC220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Lightweight Extensions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38587D5-C0CB-02D6-373E-C22204DF90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4087840"/>
              </p:ext>
            </p:extLst>
          </p:nvPr>
        </p:nvGraphicFramePr>
        <p:xfrm>
          <a:off x="838200" y="1825625"/>
          <a:ext cx="10515600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6376">
                  <a:extLst>
                    <a:ext uri="{9D8B030D-6E8A-4147-A177-3AD203B41FA5}">
                      <a16:colId xmlns:a16="http://schemas.microsoft.com/office/drawing/2014/main" val="1003555660"/>
                    </a:ext>
                  </a:extLst>
                </a:gridCol>
                <a:gridCol w="8269224">
                  <a:extLst>
                    <a:ext uri="{9D8B030D-6E8A-4147-A177-3AD203B41FA5}">
                      <a16:colId xmlns:a16="http://schemas.microsoft.com/office/drawing/2014/main" val="145915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What It Does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65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Color Themes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Defines syntax highlighting colors and UI colors via JSON token rules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0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File Icon Themes</a:t>
                      </a: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Maps file/folder names and extensions to icon images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4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 Packs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Translates the VS Code UI into another language (localization)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78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Language Support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Adds syntax highlighting via </a:t>
                      </a:r>
                      <a:r>
                        <a:rPr lang="en-US" sz="18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TextMate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grammars; basic bracket matching and indentation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Code Snippets</a:t>
                      </a:r>
                      <a:endParaRPr lang="en-US" sz="18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Defines reusable, tab-stop enabled code templates scoped to a language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476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731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E32121-9621-9FDC-B4CD-F5F9D912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Why Build Your Own?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8D2FCE-5554-FDF8-AA88-90C751C6D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"there's probably an extension for that" isn't always true.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19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B9CAFA-A53C-ACD4-5680-DED8F1863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For Yourself &amp; Your Team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621946-1258-6F2A-94F8-2A69595A2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Automate repetitive tasks that no existing extension covers</a:t>
            </a:r>
          </a:p>
          <a:p>
            <a:pPr marL="0" indent="0">
              <a:buNone/>
            </a:pPr>
            <a:r>
              <a:rPr lang="en-US" sz="2400" dirty="0"/>
              <a:t>- Enforce team coding standards or generate boilerplate consistently</a:t>
            </a:r>
          </a:p>
          <a:p>
            <a:pPr marL="0" indent="0">
              <a:buNone/>
            </a:pPr>
            <a:r>
              <a:rPr lang="en-US" sz="2400" dirty="0"/>
              <a:t>- Integrate internal tools, APIs, or build systems directly into the editor</a:t>
            </a:r>
          </a:p>
          <a:p>
            <a:pPr marL="0" indent="0">
              <a:buNone/>
            </a:pPr>
            <a:r>
              <a:rPr lang="en-US" sz="2400" dirty="0"/>
              <a:t>- Create custom diagnostics or code actions for a domain-specific language</a:t>
            </a:r>
          </a:p>
        </p:txBody>
      </p:sp>
    </p:spTree>
    <p:extLst>
      <p:ext uri="{BB962C8B-B14F-4D97-AF65-F5344CB8AC3E}">
        <p14:creationId xmlns:p14="http://schemas.microsoft.com/office/powerpoint/2010/main" val="3231426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AF859F-0DA1-4E1C-8A78-30CEFA564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For the Community &amp; For Learning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742AA4-874F-C12D-0B65-4DF03FAAB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Fill a gap in the Marketplace</a:t>
            </a:r>
          </a:p>
          <a:p>
            <a:pPr marL="0" indent="0">
              <a:buNone/>
            </a:pPr>
            <a:r>
              <a:rPr lang="en-US" sz="2400" dirty="0"/>
              <a:t>- Build developer tooling around an open source project you maintain</a:t>
            </a:r>
          </a:p>
          <a:p>
            <a:pPr marL="0" indent="0">
              <a:buNone/>
            </a:pPr>
            <a:r>
              <a:rPr lang="en-US" sz="2400" dirty="0"/>
              <a:t>- Create educational or onboarding experiences</a:t>
            </a:r>
          </a:p>
          <a:p>
            <a:pPr marL="0" indent="0">
              <a:buNone/>
            </a:pPr>
            <a:r>
              <a:rPr lang="en-US" sz="2400" dirty="0"/>
              <a:t>- Building an extension is one of the best ways to deeply understand how VS Code itself works</a:t>
            </a:r>
          </a:p>
        </p:txBody>
      </p:sp>
    </p:spTree>
    <p:extLst>
      <p:ext uri="{BB962C8B-B14F-4D97-AF65-F5344CB8AC3E}">
        <p14:creationId xmlns:p14="http://schemas.microsoft.com/office/powerpoint/2010/main" val="134817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E4D2AC-EA44-F24B-FCBE-E511AF18D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Extensions Work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E9865-1DC4-7D97-F929-8B6B4A53B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Don't worry, it's mostly just JSON and vibe coding.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66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DEC9F5-6D32-12E0-6DB4-2687B1C32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Extension API: User Interface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880D6E-8F49-53C9-635F-EF35D83B42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vscode.window</a:t>
            </a:r>
            <a:r>
              <a:rPr lang="en-US" sz="2400" dirty="0"/>
              <a:t> : notifications, input boxes, quick picks, status bar items, terminals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Tree Views </a:t>
            </a:r>
            <a:r>
              <a:rPr lang="en-US" sz="2400" dirty="0"/>
              <a:t>: custom sidebar panels with hierarchical data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Webviews</a:t>
            </a:r>
            <a:r>
              <a:rPr lang="en-US" sz="2400" dirty="0"/>
              <a:t> : full HTML/CSS/JS rendered in a VS Code panel</a:t>
            </a:r>
          </a:p>
        </p:txBody>
      </p:sp>
    </p:spTree>
    <p:extLst>
      <p:ext uri="{BB962C8B-B14F-4D97-AF65-F5344CB8AC3E}">
        <p14:creationId xmlns:p14="http://schemas.microsoft.com/office/powerpoint/2010/main" val="268489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AC44FE-4FE5-CE06-53E4-C1591CB86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D008DD9-C815-FD9D-0D1A-05673663F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Extension API: Editor &amp; Commands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AD54F5-F33C-6807-7A06-4217A1B9F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vscode.commands</a:t>
            </a:r>
            <a:r>
              <a:rPr lang="en-US" sz="2400" dirty="0"/>
              <a:t> : register commands and execute existing ones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vscode.workspace</a:t>
            </a:r>
            <a:r>
              <a:rPr lang="en-US" sz="2400" dirty="0"/>
              <a:t> : file system access, workspace settings, text document content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vscode.TextEditor</a:t>
            </a:r>
            <a:r>
              <a:rPr lang="en-US" sz="2400" dirty="0"/>
              <a:t> : read/modify selections, apply decorations, make text edits</a:t>
            </a:r>
          </a:p>
        </p:txBody>
      </p:sp>
    </p:spTree>
    <p:extLst>
      <p:ext uri="{BB962C8B-B14F-4D97-AF65-F5344CB8AC3E}">
        <p14:creationId xmlns:p14="http://schemas.microsoft.com/office/powerpoint/2010/main" val="870538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6C2B17-BC12-9E37-778A-88B369005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80C485-12E4-83EE-385A-A3411D85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3700">
                <a:solidFill>
                  <a:schemeClr val="bg1"/>
                </a:solidFill>
              </a:rPr>
              <a:t>The Extension API: Language Features &amp; Lifecycle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4F3E941-3F24-90DA-6E2F-2CCFC734D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Language Features</a:t>
            </a:r>
          </a:p>
          <a:p>
            <a:pPr marL="0" indent="0">
              <a:buNone/>
            </a:pPr>
            <a:r>
              <a:rPr lang="en-US" sz="2400" dirty="0"/>
              <a:t>- Completion, hover, and signature help providers</a:t>
            </a:r>
          </a:p>
          <a:p>
            <a:pPr marL="0" indent="0">
              <a:buNone/>
            </a:pPr>
            <a:r>
              <a:rPr lang="en-US" sz="2400" dirty="0"/>
              <a:t>- Diagnostic collections, code actions, code lenses</a:t>
            </a:r>
          </a:p>
          <a:p>
            <a:pPr marL="0" indent="0">
              <a:buNone/>
            </a:pPr>
            <a:r>
              <a:rPr lang="en-US" sz="2400" dirty="0"/>
              <a:t>- Formatting, rename, and go-to-definition providers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Lifecycle &amp; Integration</a:t>
            </a:r>
          </a:p>
          <a:p>
            <a:pPr marL="0" indent="0">
              <a:buNone/>
            </a:pPr>
            <a:r>
              <a:rPr lang="en-US" sz="2400" dirty="0"/>
              <a:t>- Extension context, secrets storage, global/workspace state</a:t>
            </a:r>
          </a:p>
          <a:p>
            <a:pPr marL="0" indent="0">
              <a:buNone/>
            </a:pPr>
            <a:r>
              <a:rPr lang="en-US" sz="2400" dirty="0"/>
              <a:t>- Task providers, debug adapter integrations, authentication providers</a:t>
            </a:r>
          </a:p>
        </p:txBody>
      </p:sp>
    </p:spTree>
    <p:extLst>
      <p:ext uri="{BB962C8B-B14F-4D97-AF65-F5344CB8AC3E}">
        <p14:creationId xmlns:p14="http://schemas.microsoft.com/office/powerpoint/2010/main" val="19744333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2825E8-EB24-4DB2-E9BE-52900FC3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8982E1-2388-3AAF-F7AF-7E1E7A7FC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The Manifest (package.json)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66C56C-3879-C656-1E6B-EAE6AB842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Every extension starts here. VS Code reads this file before any code runs.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Metadata</a:t>
            </a:r>
            <a:r>
              <a:rPr lang="en-US" sz="2400" dirty="0"/>
              <a:t> : name, version, publisher, description, engine version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Contribution points</a:t>
            </a:r>
            <a:r>
              <a:rPr lang="en-US" sz="2400" dirty="0"/>
              <a:t> : static declarations of what the extension adds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Activation events </a:t>
            </a:r>
            <a:r>
              <a:rPr lang="en-US" sz="2400" dirty="0"/>
              <a:t>: conditions that tell VS Code when to load the extension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Main entry point </a:t>
            </a:r>
            <a:r>
              <a:rPr lang="en-US" sz="2400" dirty="0"/>
              <a:t>: path to the compiled extension code</a:t>
            </a:r>
          </a:p>
        </p:txBody>
      </p:sp>
    </p:spTree>
    <p:extLst>
      <p:ext uri="{BB962C8B-B14F-4D97-AF65-F5344CB8AC3E}">
        <p14:creationId xmlns:p14="http://schemas.microsoft.com/office/powerpoint/2010/main" val="3427556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277E2-909C-32DA-54B9-4DCC8F44F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Contribution Points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9B23E-83A4-88E6-DC46-933F49FFB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Declared under "contributes" in </a:t>
            </a:r>
            <a:r>
              <a:rPr lang="en-US" sz="2400" dirty="0" err="1"/>
              <a:t>package.json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/>
              <a:t>Evaluated before activation - fast and lightweight.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Common contribution points: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commands</a:t>
            </a:r>
            <a:r>
              <a:rPr lang="en-US" sz="2400" dirty="0"/>
              <a:t> : adds entries to the Command Palette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menus</a:t>
            </a:r>
            <a:r>
              <a:rPr lang="en-US" sz="2400" dirty="0"/>
              <a:t> : places commands in context menus, title bars, editor menus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configuration</a:t>
            </a:r>
            <a:r>
              <a:rPr lang="en-US" sz="2400" dirty="0"/>
              <a:t> : adds settings to VS Code's Settings UI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languages</a:t>
            </a:r>
            <a:r>
              <a:rPr lang="en-US" sz="2400" dirty="0"/>
              <a:t> : declares language identifiers and file associations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views</a:t>
            </a:r>
            <a:r>
              <a:rPr lang="en-US" sz="2400" dirty="0"/>
              <a:t> : registers custom sidebar panels and view containers</a:t>
            </a:r>
          </a:p>
        </p:txBody>
      </p:sp>
    </p:spTree>
    <p:extLst>
      <p:ext uri="{BB962C8B-B14F-4D97-AF65-F5344CB8AC3E}">
        <p14:creationId xmlns:p14="http://schemas.microsoft.com/office/powerpoint/2010/main" val="25061677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D4A2F-196E-D57B-D8F4-5449C0A38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814E78-D976-DFA8-6895-E6EAA4D57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Activation Events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020BA6-3134-5F34-53ED-27CCD9352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1036442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Activation events tell VS Code when to load your extension.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onCommand:ext.myCommand</a:t>
            </a:r>
            <a:r>
              <a:rPr lang="en-US" sz="2400" b="1" dirty="0"/>
              <a:t> </a:t>
            </a:r>
            <a:r>
              <a:rPr lang="en-US" sz="2400" dirty="0"/>
              <a:t>: activate when a specific command is invoked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onLanguage:csharp</a:t>
            </a:r>
            <a:r>
              <a:rPr lang="en-US" sz="2400" b="1" dirty="0"/>
              <a:t> </a:t>
            </a:r>
            <a:r>
              <a:rPr lang="en-US" sz="2400" dirty="0"/>
              <a:t>: activate when a </a:t>
            </a:r>
            <a:r>
              <a:rPr lang="en-US" sz="2400" dirty="0" err="1"/>
              <a:t>c#</a:t>
            </a:r>
            <a:r>
              <a:rPr lang="en-US" sz="2400" dirty="0"/>
              <a:t> file is opened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 err="1"/>
              <a:t>workspaceContains</a:t>
            </a:r>
            <a:r>
              <a:rPr lang="en-US" sz="2400" b="1" dirty="0"/>
              <a:t>:**/.</a:t>
            </a:r>
            <a:r>
              <a:rPr lang="en-US" sz="2400" b="1" dirty="0" err="1"/>
              <a:t>myconfig</a:t>
            </a:r>
            <a:r>
              <a:rPr lang="en-US" sz="2400" b="1" dirty="0"/>
              <a:t> </a:t>
            </a:r>
            <a:r>
              <a:rPr lang="en-US" sz="2400" dirty="0"/>
              <a:t>: activate when a file pattern is found in the workspace</a:t>
            </a:r>
          </a:p>
          <a:p>
            <a:pPr marL="0" indent="0">
              <a:buNone/>
            </a:pPr>
            <a:r>
              <a:rPr lang="en-US" sz="2400" dirty="0"/>
              <a:t>- </a:t>
            </a:r>
            <a:r>
              <a:rPr lang="en-US" sz="2400" b="1" dirty="0"/>
              <a:t>*</a:t>
            </a:r>
            <a:r>
              <a:rPr lang="en-US" sz="2400" dirty="0"/>
              <a:t> : activate on startup </a:t>
            </a:r>
            <a:r>
              <a:rPr lang="en-US" sz="2000" i="1" dirty="0">
                <a:solidFill>
                  <a:srgbClr val="EE0000"/>
                </a:solidFill>
              </a:rPr>
              <a:t>(use only in limited needs, this hurts startup performance)</a:t>
            </a:r>
            <a:endParaRPr lang="en-US" sz="2400" i="1" dirty="0">
              <a:solidFill>
                <a:srgbClr val="EE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45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993864-2354-AED1-00F3-7321F29CB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A62D6D1-95B9-7A6E-160A-FB152AFFC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activate() &amp; Disposables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AD7C60-B591-EB73-04C9-53443D792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/>
              <a:t>activate(context)</a:t>
            </a:r>
          </a:p>
          <a:p>
            <a:pPr marL="0" indent="0">
              <a:buNone/>
            </a:pPr>
            <a:r>
              <a:rPr lang="en-US" sz="2400" dirty="0"/>
              <a:t>- Called once when VS Code first needs your extension</a:t>
            </a:r>
          </a:p>
          <a:p>
            <a:pPr marL="0" indent="0">
              <a:buNone/>
            </a:pPr>
            <a:r>
              <a:rPr lang="en-US" sz="2400" dirty="0"/>
              <a:t>- Register all commands, providers, and event listeners here</a:t>
            </a:r>
          </a:p>
          <a:p>
            <a:pPr marL="0" indent="0">
              <a:buNone/>
            </a:pPr>
            <a:r>
              <a:rPr lang="en-US" sz="2400" dirty="0"/>
              <a:t>- Receives an </a:t>
            </a:r>
            <a:r>
              <a:rPr lang="en-US" sz="2400" i="1" dirty="0" err="1"/>
              <a:t>ExtensionContext</a:t>
            </a:r>
            <a:r>
              <a:rPr lang="en-US" sz="2400" dirty="0"/>
              <a:t> object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Disposables</a:t>
            </a:r>
          </a:p>
          <a:p>
            <a:pPr marL="0" indent="0">
              <a:buNone/>
            </a:pPr>
            <a:r>
              <a:rPr lang="en-US" sz="2400" dirty="0"/>
              <a:t>- Most API registrations return a </a:t>
            </a:r>
            <a:r>
              <a:rPr lang="en-US" sz="2400" i="1" dirty="0"/>
              <a:t>Disposable</a:t>
            </a:r>
          </a:p>
          <a:p>
            <a:pPr marL="0" indent="0">
              <a:buNone/>
            </a:pPr>
            <a:r>
              <a:rPr lang="en-US" sz="2400" dirty="0"/>
              <a:t>- VS Code calls </a:t>
            </a:r>
            <a:r>
              <a:rPr lang="en-US" sz="2400" b="1" dirty="0"/>
              <a:t>.dispose()</a:t>
            </a:r>
            <a:r>
              <a:rPr lang="en-US" sz="2400" dirty="0"/>
              <a:t> on all subscriptions at deactivation, prevents memory leaks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deactivate()</a:t>
            </a:r>
          </a:p>
          <a:p>
            <a:pPr marL="0" indent="0">
              <a:buNone/>
            </a:pPr>
            <a:r>
              <a:rPr lang="en-US" sz="2400" dirty="0"/>
              <a:t>- Called when the extension is disabled or VS Code shuts down</a:t>
            </a:r>
          </a:p>
          <a:p>
            <a:pPr marL="0" indent="0">
              <a:buNone/>
            </a:pPr>
            <a:r>
              <a:rPr lang="en-US" sz="2400" dirty="0"/>
              <a:t>- Use for any cleanup not covered by subscriptions</a:t>
            </a:r>
          </a:p>
        </p:txBody>
      </p:sp>
    </p:spTree>
    <p:extLst>
      <p:ext uri="{BB962C8B-B14F-4D97-AF65-F5344CB8AC3E}">
        <p14:creationId xmlns:p14="http://schemas.microsoft.com/office/powerpoint/2010/main" val="2333180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6527BA-E055-67CB-A5B5-9C8F9F0EF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A768C0-D18B-3C8A-BC5C-13E33C54A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Extension Project Structure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097658AE-32B8-4DA4-711F-5053F9A91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6826" y="2696407"/>
            <a:ext cx="9885948" cy="248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6499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7772D3-EC73-21F1-0F4A-662A1D261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Live Demo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98202-EED8-E9B8-0CAB-00E6CECF3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could possibly go wrong?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42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66AF6B-9DFF-71B3-FDAA-655B351B3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Testing, Packaging &amp; Publishing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C2D3A-DF40-F9C5-E323-4AD2A440F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Congratulations. Now lets share it with the world.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0226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F8A878-1DDD-6157-CE75-36293F65E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Testing: The Extension Development Host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059DA-9DCB-F434-5AEF-341B0BE63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A real VS Code instance that loads your extension directly from source</a:t>
            </a:r>
          </a:p>
          <a:p>
            <a:pPr marL="0" indent="0">
              <a:buNone/>
            </a:pPr>
            <a:r>
              <a:rPr lang="en-US" sz="2400" dirty="0"/>
              <a:t>- Launched automatically when you press </a:t>
            </a:r>
            <a:r>
              <a:rPr lang="en-US" sz="2400" b="1" dirty="0"/>
              <a:t>F5</a:t>
            </a:r>
            <a:r>
              <a:rPr lang="en-US" sz="2400" dirty="0"/>
              <a:t> in your extension project</a:t>
            </a:r>
          </a:p>
          <a:p>
            <a:pPr marL="0" indent="0">
              <a:buNone/>
            </a:pPr>
            <a:r>
              <a:rPr lang="en-US" sz="2400" dirty="0"/>
              <a:t>- You get a clean started copy of VS Code to test your extension</a:t>
            </a:r>
          </a:p>
          <a:p>
            <a:pPr marL="0" indent="0">
              <a:buNone/>
            </a:pPr>
            <a:r>
              <a:rPr lang="en-US" sz="2400" dirty="0"/>
              <a:t>- Your original VS Code window acts as the debugger</a:t>
            </a:r>
          </a:p>
        </p:txBody>
      </p:sp>
    </p:spTree>
    <p:extLst>
      <p:ext uri="{BB962C8B-B14F-4D97-AF65-F5344CB8AC3E}">
        <p14:creationId xmlns:p14="http://schemas.microsoft.com/office/powerpoint/2010/main" val="10389805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7B39E5-9443-EB47-38D7-E38E5C57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F2B967-72C8-B896-8F97-60A443186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Testing: Automated Tests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256154-0B37-AB35-BAE1-95ABC489F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10859668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- Use `@</a:t>
            </a:r>
            <a:r>
              <a:rPr lang="en-US" sz="2400" dirty="0" err="1"/>
              <a:t>vscode</a:t>
            </a:r>
            <a:r>
              <a:rPr lang="en-US" sz="2400" dirty="0"/>
              <a:t>/test-electron` (formerly `</a:t>
            </a:r>
            <a:r>
              <a:rPr lang="en-US" sz="2400" dirty="0" err="1"/>
              <a:t>vscode</a:t>
            </a:r>
            <a:r>
              <a:rPr lang="en-US" sz="2400" dirty="0"/>
              <a:t>-test`) for integration tests</a:t>
            </a:r>
          </a:p>
          <a:p>
            <a:pPr marL="0" indent="0">
              <a:buNone/>
            </a:pPr>
            <a:r>
              <a:rPr lang="en-US" sz="2400" dirty="0"/>
              <a:t>- The scaffolded project includes a starter suite in `</a:t>
            </a:r>
            <a:r>
              <a:rPr lang="en-US" sz="2400" dirty="0" err="1"/>
              <a:t>src</a:t>
            </a:r>
            <a:r>
              <a:rPr lang="en-US" sz="2400" dirty="0"/>
              <a:t>/test/`</a:t>
            </a:r>
          </a:p>
          <a:p>
            <a:pPr marL="0" indent="0">
              <a:buNone/>
            </a:pPr>
            <a:r>
              <a:rPr lang="en-US" sz="2400" dirty="0"/>
              <a:t>- Tests run their own Extension Development Host instance</a:t>
            </a:r>
          </a:p>
        </p:txBody>
      </p:sp>
    </p:spTree>
    <p:extLst>
      <p:ext uri="{BB962C8B-B14F-4D97-AF65-F5344CB8AC3E}">
        <p14:creationId xmlns:p14="http://schemas.microsoft.com/office/powerpoint/2010/main" val="1887527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7DED56-D1CD-F27A-26BF-96D29D989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EF58DF-260B-6607-4C40-29FE09F88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Packaging: Creating a .vsix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AE7B6A-7046-589C-5864-7EBB7CADE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Install the VS Code Extension CLI:</a:t>
            </a:r>
          </a:p>
          <a:p>
            <a:pPr marL="0" indent="0">
              <a:buNone/>
            </a:pPr>
            <a:r>
              <a:rPr lang="en-US" sz="2400" dirty="0"/>
              <a:t>&gt; </a:t>
            </a:r>
            <a:r>
              <a:rPr lang="en-US" sz="2400" dirty="0" err="1"/>
              <a:t>npm</a:t>
            </a:r>
            <a:r>
              <a:rPr lang="en-US" sz="2400" dirty="0"/>
              <a:t> install -g @vscode/vsce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Build a distributable package:</a:t>
            </a:r>
          </a:p>
          <a:p>
            <a:pPr marL="0" indent="0">
              <a:buNone/>
            </a:pPr>
            <a:r>
              <a:rPr lang="en-US" sz="2400" dirty="0"/>
              <a:t>&gt; </a:t>
            </a:r>
            <a:r>
              <a:rPr lang="en-US" sz="2400" dirty="0" err="1"/>
              <a:t>vsce</a:t>
            </a:r>
            <a:r>
              <a:rPr lang="en-US" sz="2400" dirty="0"/>
              <a:t> package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Produces `helloworld-0.0.1.vsix` - a self-contained file installable by anyone with VS Code via `Extensions: Install from VSIX...`</a:t>
            </a:r>
          </a:p>
        </p:txBody>
      </p:sp>
    </p:spTree>
    <p:extLst>
      <p:ext uri="{BB962C8B-B14F-4D97-AF65-F5344CB8AC3E}">
        <p14:creationId xmlns:p14="http://schemas.microsoft.com/office/powerpoint/2010/main" val="25835751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0C6ACA-CA6F-AEEE-3071-6DFD07AEF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2862EA-B40D-09ED-2B39-C1DF3A4C7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Distribution Options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91712A25-BD43-C652-3068-B9BB2326B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8944460"/>
              </p:ext>
            </p:extLst>
          </p:nvPr>
        </p:nvGraphicFramePr>
        <p:xfrm>
          <a:off x="838200" y="1825625"/>
          <a:ext cx="10515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56993813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01366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Best For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80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Visual Studio Marketplace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Public extensions; community 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03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Open VSX Registry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VS Code forks (</a:t>
                      </a:r>
                      <a:r>
                        <a:rPr lang="en-US" dirty="0" err="1"/>
                        <a:t>Gitpod</a:t>
                      </a:r>
                      <a:r>
                        <a:rPr lang="en-US" dirty="0"/>
                        <a:t>, Eclipse Theia, etc.)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36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Manual Installs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Internal / Private extensions for corporate, </a:t>
                      </a:r>
                      <a:r>
                        <a:rPr lang="en-US" dirty="0" err="1"/>
                        <a:t>etc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304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448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1"/>
            <a:ext cx="12191990" cy="3742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0C938F-C455-6424-7ACE-09012F027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558" y="637763"/>
            <a:ext cx="9889797" cy="287447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Wrap Up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3742597"/>
            <a:ext cx="12191990" cy="31154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5E6E60-1D47-DF59-5A05-33BDFFE3F0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58" y="4307684"/>
            <a:ext cx="9544153" cy="19068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You're almost free, I promise</a:t>
            </a:r>
            <a:r>
              <a:rPr lang="en-US" sz="3200" dirty="0">
                <a:solidFill>
                  <a:schemeClr val="tx1"/>
                </a:solidFill>
              </a:rPr>
              <a:t>!</a:t>
            </a: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32F003-FCA6-4CFB-A2EA-308F3AA25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1180" y="4101097"/>
            <a:ext cx="4572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0588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DFEA591-A5F1-4347-7243-09ECDDA78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Q &amp; 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064C534-8BDE-DCE1-E8FB-22BFBC7CF9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0" y="1688641"/>
            <a:ext cx="12191989" cy="516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40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6C988C7-B341-73BE-5D3D-5283FF877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75566D-8A98-DFB6-A80F-B007EC452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Resources: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code.visualstudio.com/</a:t>
            </a:r>
            <a:r>
              <a:rPr lang="en-US" sz="2400" dirty="0" err="1">
                <a:solidFill>
                  <a:srgbClr val="002060"/>
                </a:solidFill>
              </a:rPr>
              <a:t>api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/>
              <a:t>- Extension API docs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github.com/</a:t>
            </a:r>
            <a:r>
              <a:rPr lang="en-US" sz="2400" dirty="0" err="1">
                <a:solidFill>
                  <a:srgbClr val="002060"/>
                </a:solidFill>
              </a:rPr>
              <a:t>microsoft</a:t>
            </a:r>
            <a:r>
              <a:rPr lang="en-US" sz="2400" dirty="0">
                <a:solidFill>
                  <a:srgbClr val="002060"/>
                </a:solidFill>
              </a:rPr>
              <a:t>/</a:t>
            </a:r>
            <a:r>
              <a:rPr lang="en-US" sz="2400" dirty="0" err="1">
                <a:solidFill>
                  <a:srgbClr val="002060"/>
                </a:solidFill>
              </a:rPr>
              <a:t>vscode</a:t>
            </a:r>
            <a:r>
              <a:rPr lang="en-US" sz="2400" dirty="0">
                <a:solidFill>
                  <a:srgbClr val="002060"/>
                </a:solidFill>
              </a:rPr>
              <a:t>-extension-samples </a:t>
            </a:r>
            <a:r>
              <a:rPr lang="en-US" sz="2400" dirty="0"/>
              <a:t>- Official samples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E20A12-0398-C87F-EC8A-363154566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534" y="5027335"/>
            <a:ext cx="1373465" cy="13734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7A4854-6770-AF93-E6D9-67A843A9AB5E}"/>
              </a:ext>
            </a:extLst>
          </p:cNvPr>
          <p:cNvSpPr txBox="1"/>
          <p:nvPr/>
        </p:nvSpPr>
        <p:spPr>
          <a:xfrm>
            <a:off x="1743799" y="4982397"/>
            <a:ext cx="2096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Alan P. Barber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DB5A20-86AF-160A-D3E7-B1F2B04D4029}"/>
              </a:ext>
            </a:extLst>
          </p:cNvPr>
          <p:cNvSpPr txBox="1"/>
          <p:nvPr/>
        </p:nvSpPr>
        <p:spPr>
          <a:xfrm>
            <a:off x="1743799" y="542513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Principal Consultant, Improving</a:t>
            </a:r>
          </a:p>
          <a:p>
            <a:r>
              <a:rPr lang="en-US" sz="1400" dirty="0"/>
              <a:t>Blog: alanbarber.com</a:t>
            </a:r>
          </a:p>
          <a:p>
            <a:r>
              <a:rPr lang="en-US" sz="1400" dirty="0"/>
              <a:t>Twitter: @alanbarber</a:t>
            </a:r>
          </a:p>
          <a:p>
            <a:r>
              <a:rPr lang="en-US" sz="1400" dirty="0"/>
              <a:t>GitHub: github.com/</a:t>
            </a:r>
            <a:r>
              <a:rPr lang="en-US" sz="1400" dirty="0" err="1"/>
              <a:t>alanbarber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3605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2258</TotalTime>
  <Words>2254</Words>
  <Application>Microsoft Office PowerPoint</Application>
  <PresentationFormat>Widescreen</PresentationFormat>
  <Paragraphs>261</Paragraphs>
  <Slides>34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Office Theme</vt:lpstr>
      <vt:lpstr>Customize the IDE</vt:lpstr>
      <vt:lpstr>Alan P. Barber</vt:lpstr>
      <vt:lpstr>Session Goals</vt:lpstr>
      <vt:lpstr>The VS Code Ecosystem</vt:lpstr>
      <vt:lpstr>VS Code by the Numbers</vt:lpstr>
      <vt:lpstr>What Is a VS Code Extension? </vt:lpstr>
      <vt:lpstr>The Extension Host </vt:lpstr>
      <vt:lpstr>The Extension Marketplace</vt:lpstr>
      <vt:lpstr>Types of Extensions</vt:lpstr>
      <vt:lpstr>Two Categories</vt:lpstr>
      <vt:lpstr>Full Extensions — What They Can Do</vt:lpstr>
      <vt:lpstr>Full Extensions — Language Choice</vt:lpstr>
      <vt:lpstr>Lightweight Extensions</vt:lpstr>
      <vt:lpstr>Why Build Your Own?</vt:lpstr>
      <vt:lpstr>For Yourself &amp; Your Team</vt:lpstr>
      <vt:lpstr>For the Community &amp; For Learning</vt:lpstr>
      <vt:lpstr>How Extensions Work</vt:lpstr>
      <vt:lpstr>The Extension API: User Interface</vt:lpstr>
      <vt:lpstr>The Extension API: Editor &amp; Commands</vt:lpstr>
      <vt:lpstr>The Extension API: Language Features &amp; Lifecycle</vt:lpstr>
      <vt:lpstr>The Manifest (package.json)</vt:lpstr>
      <vt:lpstr>Contribution Points</vt:lpstr>
      <vt:lpstr>Activation Events</vt:lpstr>
      <vt:lpstr>activate() &amp; Disposables</vt:lpstr>
      <vt:lpstr>Extension Project Structure</vt:lpstr>
      <vt:lpstr>Live Demo</vt:lpstr>
      <vt:lpstr>Testing, Packaging &amp; Publishing</vt:lpstr>
      <vt:lpstr>Testing: The Extension Development Host</vt:lpstr>
      <vt:lpstr>Testing: Automated Tests</vt:lpstr>
      <vt:lpstr>Packaging: Creating a .vsix</vt:lpstr>
      <vt:lpstr>Distribution Options</vt:lpstr>
      <vt:lpstr>Wrap Up</vt:lpstr>
      <vt:lpstr>Q &amp; A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Alan Barber</dc:creator>
  <cp:lastModifiedBy>Alan Barber</cp:lastModifiedBy>
  <cp:revision>7</cp:revision>
  <dcterms:created xsi:type="dcterms:W3CDTF">2026-06-22T20:53:19Z</dcterms:created>
  <dcterms:modified xsi:type="dcterms:W3CDTF">2026-06-25T19:50:59Z</dcterms:modified>
</cp:coreProperties>
</file>